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24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5E907-6105-4261-8FA2-AA2118EA7B86}" type="datetimeFigureOut">
              <a:rPr lang="en-GB" smtClean="0"/>
              <a:t>02/03/15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9DA42-E3C5-46DE-8252-E71AFBDC4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3939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D0037-F20A-4C57-851E-281AC0A5200B}" type="datetimeFigureOut">
              <a:rPr lang="en-GB" smtClean="0"/>
              <a:t>02/03/15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6DA3B-FB4E-429C-8E57-F572C49EF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84284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6DA3B-FB4E-429C-8E57-F572C49EF7D5}" type="slidenum">
              <a:rPr lang="en-GB" smtClean="0"/>
              <a:t>1</a:t>
            </a:fld>
            <a:endParaRPr lang="en-GB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462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37E5-71A7-4EE8-8CD1-78FDC1AC8B29}" type="datetime1">
              <a:rPr lang="en-GB" smtClean="0"/>
              <a:t>02/03/15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343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22606-E334-4C9D-8327-21E02137081D}" type="datetime1">
              <a:rPr lang="en-GB" smtClean="0"/>
              <a:t>02/03/15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50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08FC-A3A3-42F1-B464-28705C3515DD}" type="datetime1">
              <a:rPr lang="en-GB" smtClean="0"/>
              <a:t>02/03/15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78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CA72-055B-470A-9457-12DD098DEE32}" type="datetime1">
              <a:rPr lang="en-GB" smtClean="0"/>
              <a:t>02/03/15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76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F06-6F9D-4C84-9DC2-51F8C753FA57}" type="datetime1">
              <a:rPr lang="en-GB" smtClean="0"/>
              <a:t>02/03/15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32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F1DD-B535-4A8E-9B4C-C4749EF758AC}" type="datetime1">
              <a:rPr lang="en-GB" smtClean="0"/>
              <a:t>02/03/15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83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4D69-5F5E-4111-8B58-924177E48D61}" type="datetime1">
              <a:rPr lang="en-GB" smtClean="0"/>
              <a:t>02/03/15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70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6D0-3858-457E-9D20-D3D9B4B799B4}" type="datetime1">
              <a:rPr lang="en-GB" smtClean="0"/>
              <a:t>02/03/15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31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953E-5069-4094-B476-74C508018944}" type="datetime1">
              <a:rPr lang="en-GB" smtClean="0"/>
              <a:t>02/03/15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88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50A4-1BF5-4FB3-B1B0-12A1F51F45BA}" type="datetime1">
              <a:rPr lang="en-GB" smtClean="0"/>
              <a:t>02/03/15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19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40DFD-9F51-4671-858C-DF7339DAB18F}" type="datetime1">
              <a:rPr lang="en-GB" smtClean="0"/>
              <a:t>02/03/15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94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9874A-9008-4791-8866-CA7EB79B4DED}" type="datetime1">
              <a:rPr lang="en-GB" smtClean="0"/>
              <a:t>02/03/15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3047F-EADF-4CF4-BE21-EB303E615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33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ystems.hscic.gov.uk/cqrs/participation/2014-15/index_html" TargetMode="Externa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ystems.hscic.gov.uk/cqrs/participation/2014-15/index_html" TargetMode="Externa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CQRS presentation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By Fadi Dexter </a:t>
            </a:r>
          </a:p>
          <a:p>
            <a:r>
              <a:rPr lang="en-GB" dirty="0" smtClean="0"/>
              <a:t>Primary Care Team </a:t>
            </a:r>
          </a:p>
          <a:p>
            <a:r>
              <a:rPr lang="en-GB" dirty="0" smtClean="0"/>
              <a:t> London Area Team </a:t>
            </a:r>
          </a:p>
          <a:p>
            <a:r>
              <a:rPr lang="en-GB" dirty="0" smtClean="0"/>
              <a:t>South</a:t>
            </a:r>
          </a:p>
          <a:p>
            <a:r>
              <a:rPr lang="en-GB" dirty="0" smtClean="0"/>
              <a:t>26.02.2015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04664"/>
            <a:ext cx="2304256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148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t" anchorCtr="0">
            <a:normAutofit lnSpcReduction="10000"/>
          </a:bodyPr>
          <a:lstStyle/>
          <a:p>
            <a:pPr algn="ctr"/>
            <a:r>
              <a:rPr lang="en-GB" sz="4400" dirty="0" smtClean="0">
                <a:latin typeface="Arial Black" panose="020B0A04020102020204" pitchFamily="34" charset="0"/>
              </a:rPr>
              <a:t>END </a:t>
            </a:r>
          </a:p>
          <a:p>
            <a:pPr algn="ctr"/>
            <a:r>
              <a:rPr lang="en-GB" sz="4400" dirty="0" smtClean="0">
                <a:latin typeface="Arial Black" panose="020B0A04020102020204" pitchFamily="34" charset="0"/>
              </a:rPr>
              <a:t>Questions? </a:t>
            </a:r>
            <a:endParaRPr lang="en-GB" sz="4400" dirty="0">
              <a:latin typeface="Arial Black" panose="020B0A04020102020204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620688"/>
            <a:ext cx="229195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800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Things you need to know &amp; do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What is being extracted and when?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The HSCIC has published a list of Primary Care DESs and Public Health DESs </a:t>
            </a: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http://systems.hscic.gov.uk/cqrs/participation/2014-15/index_html</a:t>
            </a:r>
            <a:r>
              <a:rPr lang="en-GB" dirty="0" smtClean="0"/>
              <a:t>. ( </a:t>
            </a:r>
            <a:r>
              <a:rPr lang="en-GB" dirty="0" err="1" smtClean="0"/>
              <a:t>handouts</a:t>
            </a:r>
            <a:r>
              <a:rPr lang="en-GB" dirty="0" smtClean="0"/>
              <a:t> are available )</a:t>
            </a:r>
          </a:p>
          <a:p>
            <a:pPr marL="0" indent="0">
              <a:buNone/>
            </a:pPr>
            <a:r>
              <a:rPr lang="en-GB" u="sng" dirty="0"/>
              <a:t> </a:t>
            </a:r>
            <a:endParaRPr lang="en-GB" u="sng" dirty="0" smtClean="0"/>
          </a:p>
          <a:p>
            <a:pPr lvl="0"/>
            <a:r>
              <a:rPr lang="en-GB" dirty="0">
                <a:solidFill>
                  <a:prstClr val="black"/>
                </a:solidFill>
              </a:rPr>
              <a:t>Please read the DES and ensure you use the correct code for your </a:t>
            </a:r>
            <a:r>
              <a:rPr lang="en-GB" dirty="0" smtClean="0">
                <a:solidFill>
                  <a:prstClr val="black"/>
                </a:solidFill>
              </a:rPr>
              <a:t>patient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 smtClean="0">
                <a:solidFill>
                  <a:prstClr val="black"/>
                </a:solidFill>
              </a:rPr>
              <a:t>to ensure information extracted successfully. </a:t>
            </a:r>
            <a:endParaRPr lang="en-GB" u="sng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endParaRPr lang="en-GB" u="sng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76672"/>
            <a:ext cx="20040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782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200" dirty="0">
                <a:solidFill>
                  <a:prstClr val="black"/>
                </a:solidFill>
              </a:rPr>
              <a:t>Things you need to </a:t>
            </a:r>
            <a:r>
              <a:rPr lang="en-GB" sz="3200" dirty="0" smtClean="0">
                <a:solidFill>
                  <a:prstClr val="black"/>
                </a:solidFill>
              </a:rPr>
              <a:t>know &amp; do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Read the submission guidance to ensure you follow the correct process in terms of declaring your achievement. </a:t>
            </a:r>
          </a:p>
          <a:p>
            <a:pPr marL="0" lvl="0" indent="0">
              <a:buNone/>
            </a:pPr>
            <a:r>
              <a:rPr lang="en-GB" dirty="0">
                <a:solidFill>
                  <a:prstClr val="black"/>
                </a:solidFill>
                <a:hlinkClick r:id="rId2"/>
              </a:rPr>
              <a:t>http://systems.hscic.gov.uk/cqrs/participation/2014-15/index_html</a:t>
            </a:r>
            <a:r>
              <a:rPr lang="en-GB" dirty="0">
                <a:solidFill>
                  <a:prstClr val="black"/>
                </a:solidFill>
              </a:rPr>
              <a:t>. </a:t>
            </a:r>
          </a:p>
          <a:p>
            <a:pPr marL="0" indent="0">
              <a:buNone/>
            </a:pPr>
            <a:r>
              <a:rPr lang="en-GB" u="sng" dirty="0" smtClean="0"/>
              <a:t>  </a:t>
            </a:r>
            <a:endParaRPr lang="en-GB" u="sng" dirty="0"/>
          </a:p>
          <a:p>
            <a:r>
              <a:rPr lang="en-GB" dirty="0" smtClean="0"/>
              <a:t>Nominate someone to lead on the CQRS and check if the automatic extraction is successful or not  </a:t>
            </a:r>
          </a:p>
          <a:p>
            <a:endParaRPr lang="en-GB" u="sn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76672"/>
            <a:ext cx="1643881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447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dirty="0" smtClean="0"/>
              <a:t>Automatic extraction DESs         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Check if the extraction is successful or not? </a:t>
            </a:r>
          </a:p>
          <a:p>
            <a:r>
              <a:rPr lang="en-GB" u="sng" dirty="0" smtClean="0"/>
              <a:t>A</a:t>
            </a:r>
            <a:r>
              <a:rPr lang="en-GB" dirty="0" smtClean="0"/>
              <a:t>) </a:t>
            </a:r>
            <a:r>
              <a:rPr lang="en-GB" u="sng" dirty="0" smtClean="0">
                <a:solidFill>
                  <a:srgbClr val="00B050"/>
                </a:solidFill>
              </a:rPr>
              <a:t>if its successful </a:t>
            </a:r>
            <a:r>
              <a:rPr lang="en-GB" dirty="0" smtClean="0"/>
              <a:t>and it has extracted the </a:t>
            </a:r>
            <a:r>
              <a:rPr lang="en-GB" u="sng" dirty="0" smtClean="0">
                <a:solidFill>
                  <a:srgbClr val="00B050"/>
                </a:solidFill>
              </a:rPr>
              <a:t>correct figures  </a:t>
            </a:r>
            <a:r>
              <a:rPr lang="en-GB" dirty="0" err="1" smtClean="0"/>
              <a:t>ie</a:t>
            </a:r>
            <a:r>
              <a:rPr lang="en-GB" dirty="0" smtClean="0"/>
              <a:t> number of checks, number of patients on the register etc.. Then please declare your achievement by going to the Achievement' screen and select the 'Declare' sub-tab.</a:t>
            </a:r>
          </a:p>
          <a:p>
            <a:pPr marL="0" indent="0">
              <a:buNone/>
            </a:pPr>
            <a:r>
              <a:rPr lang="en-GB" dirty="0" smtClean="0"/>
              <a:t> your achievement will be ready for the area team to approve it commissionally and financially.  </a:t>
            </a:r>
            <a:endParaRPr lang="en-GB" u="sng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32656"/>
            <a:ext cx="185990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974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dirty="0">
                <a:solidFill>
                  <a:prstClr val="black"/>
                </a:solidFill>
              </a:rPr>
              <a:t>Automatic extraction </a:t>
            </a:r>
            <a:r>
              <a:rPr lang="en-GB" sz="3600" dirty="0" smtClean="0">
                <a:solidFill>
                  <a:prstClr val="black"/>
                </a:solidFill>
              </a:rPr>
              <a:t>DESs          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B) If the extraction </a:t>
            </a:r>
            <a:r>
              <a:rPr lang="en-GB" dirty="0" smtClean="0">
                <a:solidFill>
                  <a:srgbClr val="FF0000"/>
                </a:solidFill>
              </a:rPr>
              <a:t>is not successful 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if you have no extraction then,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 Contact your system supplier, CQRS helpdesk &amp; AT for further advice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</a:t>
            </a:r>
            <a:r>
              <a:rPr lang="en-GB" dirty="0" smtClean="0"/>
              <a:t>ubmit manually using the submission guidance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Check your coding to ensure your patients have been codded correctly for future extraction 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32656"/>
            <a:ext cx="185990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393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600" dirty="0">
                <a:solidFill>
                  <a:prstClr val="black"/>
                </a:solidFill>
              </a:rPr>
              <a:t>Automatic extraction </a:t>
            </a:r>
            <a:r>
              <a:rPr lang="en-GB" sz="3600" dirty="0" smtClean="0">
                <a:solidFill>
                  <a:prstClr val="black"/>
                </a:solidFill>
              </a:rPr>
              <a:t>DESs       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C) If the extraction happened but </a:t>
            </a:r>
            <a:r>
              <a:rPr lang="en-GB" dirty="0" smtClean="0">
                <a:solidFill>
                  <a:srgbClr val="FF0000"/>
                </a:solidFill>
              </a:rPr>
              <a:t>it has extracted the incorrect information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Contact your system supplier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Inform your AT to amend your submission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 Check </a:t>
            </a:r>
            <a:r>
              <a:rPr lang="en-GB" dirty="0"/>
              <a:t>your coding to ensure your patients have been codded correctly </a:t>
            </a:r>
            <a:endParaRPr lang="en-GB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 I</a:t>
            </a:r>
            <a:r>
              <a:rPr lang="en-GB" dirty="0" smtClean="0"/>
              <a:t>nform the CQRS help desk that your extraction has not been successful</a:t>
            </a:r>
            <a:endParaRPr lang="en-GB" dirty="0"/>
          </a:p>
          <a:p>
            <a:endParaRPr lang="en-GB" dirty="0" smtClean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4664"/>
            <a:ext cx="178789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382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dirty="0" smtClean="0"/>
              <a:t>           QOF 2014/15          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sz="2800" dirty="0">
                <a:solidFill>
                  <a:prstClr val="black"/>
                </a:solidFill>
              </a:rPr>
              <a:t>Automatic extraction – scheduled to go into the CQRS system on 26</a:t>
            </a:r>
            <a:r>
              <a:rPr lang="en-GB" sz="2800" baseline="30000" dirty="0">
                <a:solidFill>
                  <a:prstClr val="black"/>
                </a:solidFill>
              </a:rPr>
              <a:t>th</a:t>
            </a:r>
            <a:r>
              <a:rPr lang="en-GB" sz="2800" dirty="0">
                <a:solidFill>
                  <a:prstClr val="black"/>
                </a:solidFill>
              </a:rPr>
              <a:t> March 15  and data request to go out on 31</a:t>
            </a:r>
            <a:r>
              <a:rPr lang="en-GB" sz="2800" baseline="30000" dirty="0">
                <a:solidFill>
                  <a:prstClr val="black"/>
                </a:solidFill>
              </a:rPr>
              <a:t>st</a:t>
            </a:r>
            <a:r>
              <a:rPr lang="en-GB" sz="2800" dirty="0">
                <a:solidFill>
                  <a:prstClr val="black"/>
                </a:solidFill>
              </a:rPr>
              <a:t> March 15. </a:t>
            </a:r>
          </a:p>
          <a:p>
            <a:pPr lvl="0"/>
            <a:r>
              <a:rPr lang="en-GB" sz="2800" dirty="0">
                <a:solidFill>
                  <a:prstClr val="black"/>
                </a:solidFill>
              </a:rPr>
              <a:t>CQRS advised practices will be able to see their QOF achievement on 7</a:t>
            </a:r>
            <a:r>
              <a:rPr lang="en-GB" sz="2800" baseline="30000" dirty="0">
                <a:solidFill>
                  <a:prstClr val="black"/>
                </a:solidFill>
              </a:rPr>
              <a:t>th</a:t>
            </a:r>
            <a:r>
              <a:rPr lang="en-GB" sz="2800" dirty="0">
                <a:solidFill>
                  <a:prstClr val="black"/>
                </a:solidFill>
              </a:rPr>
              <a:t> April 15 while work carried out over Easter break  </a:t>
            </a:r>
          </a:p>
          <a:p>
            <a:pPr lvl="0"/>
            <a:r>
              <a:rPr lang="en-GB" sz="2800" dirty="0">
                <a:solidFill>
                  <a:prstClr val="black"/>
                </a:solidFill>
              </a:rPr>
              <a:t>CQRS has run initial extraction in January 15 and February 15 in preparation to year end automatic extraction</a:t>
            </a:r>
          </a:p>
          <a:p>
            <a:pPr lvl="0"/>
            <a:r>
              <a:rPr lang="en-GB" sz="2800" dirty="0">
                <a:solidFill>
                  <a:prstClr val="black"/>
                </a:solidFill>
              </a:rPr>
              <a:t>Practices can check their QOF 14/15 achievement by login into CQRS and </a:t>
            </a:r>
            <a:r>
              <a:rPr lang="en-GB" sz="2800" dirty="0" smtClean="0">
                <a:solidFill>
                  <a:prstClr val="black"/>
                </a:solidFill>
              </a:rPr>
              <a:t>check data submission tab or achievement tab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32656"/>
            <a:ext cx="18002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405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600" dirty="0" smtClean="0">
                <a:solidFill>
                  <a:prstClr val="black"/>
                </a:solidFill>
              </a:rPr>
              <a:t>          QOF </a:t>
            </a:r>
            <a:r>
              <a:rPr lang="en-GB" sz="3600" dirty="0">
                <a:solidFill>
                  <a:prstClr val="black"/>
                </a:solidFill>
              </a:rPr>
              <a:t>2014/15 </a:t>
            </a:r>
            <a:r>
              <a:rPr lang="en-GB" sz="3600" dirty="0" smtClean="0">
                <a:solidFill>
                  <a:prstClr val="black"/>
                </a:solidFill>
              </a:rPr>
              <a:t>   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>
                <a:solidFill>
                  <a:prstClr val="black"/>
                </a:solidFill>
              </a:rPr>
              <a:t>If the initial extraction is incorrect or has not happened practices should contact their system supplier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To-date there has been no extraction for EMIS practices- CQRS is working to resolve the problem.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Practices do not need to declare their QOF achievement or submit manually at this </a:t>
            </a:r>
            <a:r>
              <a:rPr lang="en-GB" dirty="0" smtClean="0">
                <a:solidFill>
                  <a:prstClr val="black"/>
                </a:solidFill>
              </a:rPr>
              <a:t>stage.</a:t>
            </a:r>
            <a:endParaRPr lang="en-GB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32656"/>
            <a:ext cx="221994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239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600" dirty="0" smtClean="0">
                <a:solidFill>
                  <a:prstClr val="black"/>
                </a:solidFill>
              </a:rPr>
              <a:t>         QOF </a:t>
            </a:r>
            <a:r>
              <a:rPr lang="en-GB" sz="3600" dirty="0">
                <a:solidFill>
                  <a:prstClr val="black"/>
                </a:solidFill>
              </a:rPr>
              <a:t>2014/15 </a:t>
            </a:r>
            <a:r>
              <a:rPr lang="en-GB" sz="3600" dirty="0" smtClean="0">
                <a:solidFill>
                  <a:prstClr val="black"/>
                </a:solidFill>
              </a:rPr>
              <a:t>        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sz="3000" dirty="0" smtClean="0">
              <a:solidFill>
                <a:prstClr val="black"/>
              </a:solidFill>
            </a:endParaRPr>
          </a:p>
          <a:p>
            <a:r>
              <a:rPr lang="en-GB" sz="4600" dirty="0" smtClean="0">
                <a:solidFill>
                  <a:prstClr val="black"/>
                </a:solidFill>
              </a:rPr>
              <a:t>Practices need to submit 4 non clinical indictors manually on the CQRS  as part of their QOF 14/15 indictors before end of this financial year ( CQRS to confirm)</a:t>
            </a:r>
            <a:endParaRPr lang="en-GB" sz="4600" dirty="0">
              <a:solidFill>
                <a:prstClr val="black"/>
              </a:solidFill>
            </a:endParaRPr>
          </a:p>
          <a:p>
            <a:r>
              <a:rPr lang="en-GB" sz="4600" dirty="0" smtClean="0">
                <a:solidFill>
                  <a:prstClr val="black"/>
                </a:solidFill>
              </a:rPr>
              <a:t>Once the year end extraction happened and practices are happy about it,  then practices need to declare.  </a:t>
            </a:r>
          </a:p>
          <a:p>
            <a:endParaRPr lang="en-GB" sz="4600" dirty="0">
              <a:solidFill>
                <a:prstClr val="black"/>
              </a:solidFill>
            </a:endParaRPr>
          </a:p>
          <a:p>
            <a:r>
              <a:rPr lang="en-GB" sz="4600" dirty="0" smtClean="0">
                <a:solidFill>
                  <a:prstClr val="black"/>
                </a:solidFill>
              </a:rPr>
              <a:t>Practices </a:t>
            </a:r>
            <a:r>
              <a:rPr lang="en-GB" sz="4600" dirty="0">
                <a:solidFill>
                  <a:prstClr val="black"/>
                </a:solidFill>
              </a:rPr>
              <a:t>should always print a copy of their clinical achievement on 31</a:t>
            </a:r>
            <a:r>
              <a:rPr lang="en-GB" sz="4600" baseline="30000" dirty="0">
                <a:solidFill>
                  <a:prstClr val="black"/>
                </a:solidFill>
              </a:rPr>
              <a:t>st</a:t>
            </a:r>
            <a:r>
              <a:rPr lang="en-GB" sz="4600" dirty="0">
                <a:solidFill>
                  <a:prstClr val="black"/>
                </a:solidFill>
              </a:rPr>
              <a:t> March </a:t>
            </a:r>
            <a:r>
              <a:rPr lang="en-GB" sz="4600" dirty="0" smtClean="0">
                <a:solidFill>
                  <a:prstClr val="black"/>
                </a:solidFill>
              </a:rPr>
              <a:t>2015 </a:t>
            </a:r>
            <a:endParaRPr lang="en-GB" sz="4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32656"/>
            <a:ext cx="229195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047F-EADF-4CF4-BE21-EB303E61545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560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558</Words>
  <Application>Microsoft Macintosh PowerPoint</Application>
  <PresentationFormat>On-screen Show (4:3)</PresentationFormat>
  <Paragraphs>61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CQRS presentation </vt:lpstr>
      <vt:lpstr>Things you need to know &amp; do </vt:lpstr>
      <vt:lpstr>Things you need to know &amp; do  </vt:lpstr>
      <vt:lpstr>Automatic extraction DESs          </vt:lpstr>
      <vt:lpstr>Automatic extraction DESs           </vt:lpstr>
      <vt:lpstr>Automatic extraction DESs         </vt:lpstr>
      <vt:lpstr>           QOF 2014/15           </vt:lpstr>
      <vt:lpstr>          QOF 2014/15      </vt:lpstr>
      <vt:lpstr>         QOF 2014/15           </vt:lpstr>
      <vt:lpstr>PowerPoint Presentation</vt:lpstr>
    </vt:vector>
  </TitlesOfParts>
  <Company>IMS3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CQRS presentation</dc:title>
  <dc:creator>Fadi Dexter</dc:creator>
  <cp:lastModifiedBy>Liam Trubshaw</cp:lastModifiedBy>
  <cp:revision>42</cp:revision>
  <dcterms:created xsi:type="dcterms:W3CDTF">2015-02-16T14:39:25Z</dcterms:created>
  <dcterms:modified xsi:type="dcterms:W3CDTF">2015-03-02T11:03:48Z</dcterms:modified>
</cp:coreProperties>
</file>