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  <p:sldMasterId id="2147483681" r:id="rId6"/>
  </p:sldMasterIdLst>
  <p:notesMasterIdLst>
    <p:notesMasterId r:id="rId11"/>
  </p:notesMasterIdLst>
  <p:handoutMasterIdLst>
    <p:handoutMasterId r:id="rId12"/>
  </p:handoutMasterIdLst>
  <p:sldIdLst>
    <p:sldId id="265" r:id="rId7"/>
    <p:sldId id="267" r:id="rId8"/>
    <p:sldId id="270" r:id="rId9"/>
    <p:sldId id="269" r:id="rId10"/>
  </p:sldIdLst>
  <p:sldSz cx="9144000" cy="6858000" type="screen4x3"/>
  <p:notesSz cx="6724650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sentation" id="{6C807DBC-8C92-7C42-84D5-1C59FCFB9E44}">
          <p14:sldIdLst>
            <p14:sldId id="265"/>
          </p14:sldIdLst>
        </p14:section>
        <p14:section name="Extra slide elements" id="{66EC97C3-BC0F-9648-AAE8-BA458CD38442}">
          <p14:sldIdLst>
            <p14:sldId id="267"/>
            <p14:sldId id="270"/>
            <p14:sldId id="26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95B3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681" autoAdjust="0"/>
  </p:normalViewPr>
  <p:slideViewPr>
    <p:cSldViewPr snapToGrid="0" snapToObjects="1">
      <p:cViewPr varScale="1">
        <p:scale>
          <a:sx n="107" d="100"/>
          <a:sy n="107" d="100"/>
        </p:scale>
        <p:origin x="-1686" y="-84"/>
      </p:cViewPr>
      <p:guideLst>
        <p:guide orient="horz" pos="1204"/>
        <p:guide pos="3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748" cy="49299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08332" y="0"/>
            <a:ext cx="2914748" cy="49299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91D71F-2657-BF40-9BA8-1341E8D62F20}" type="datetime1">
              <a:rPr lang="en-GB" smtClean="0"/>
              <a:t>04/03/2015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072"/>
            <a:ext cx="2914748" cy="4945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08332" y="9378072"/>
            <a:ext cx="2914748" cy="4945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EE869-81EB-AC4C-B612-80DE4181CDD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4458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748" cy="49299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332" y="0"/>
            <a:ext cx="2914748" cy="49299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7A70F4-2FAD-3E41-BF6C-C5B1EEDE06E7}" type="datetime1">
              <a:rPr lang="en-GB" smtClean="0"/>
              <a:t>04/03/2015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2151" y="4689832"/>
            <a:ext cx="5380348" cy="444333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072"/>
            <a:ext cx="2914748" cy="4945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332" y="9378072"/>
            <a:ext cx="2914748" cy="4945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57A7B8-EAD2-9846-9761-91C91B5D58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2408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86270" y="5512615"/>
            <a:ext cx="964026" cy="96402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826" y="1402939"/>
            <a:ext cx="8286174" cy="3622520"/>
          </a:xfrm>
        </p:spPr>
        <p:txBody>
          <a:bodyPr anchor="t">
            <a:noAutofit/>
          </a:bodyPr>
          <a:lstStyle>
            <a:lvl1pPr>
              <a:defRPr sz="8000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0" hasCustomPrompt="1"/>
          </p:nvPr>
        </p:nvSpPr>
        <p:spPr>
          <a:xfrm>
            <a:off x="457200" y="5025459"/>
            <a:ext cx="6812020" cy="95992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800">
                <a:solidFill>
                  <a:srgbClr val="00ADC6"/>
                </a:solidFill>
              </a:defRPr>
            </a:lvl1pPr>
          </a:lstStyle>
          <a:p>
            <a:pPr lvl="0"/>
            <a:r>
              <a:rPr lang="en-US" dirty="0" smtClean="0"/>
              <a:t>Sub heading</a:t>
            </a:r>
            <a:endParaRPr lang="en-US" dirty="0"/>
          </a:p>
        </p:txBody>
      </p:sp>
      <p:sp>
        <p:nvSpPr>
          <p:cNvPr id="21" name="Rectangle 20"/>
          <p:cNvSpPr/>
          <p:nvPr userDrawn="1"/>
        </p:nvSpPr>
        <p:spPr>
          <a:xfrm>
            <a:off x="457200" y="6459741"/>
            <a:ext cx="1819905" cy="24087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457200" y="5985383"/>
            <a:ext cx="4359965" cy="361031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600">
                <a:solidFill>
                  <a:srgbClr val="00ADC6"/>
                </a:solidFill>
              </a:defRPr>
            </a:lvl1pPr>
          </a:lstStyle>
          <a:p>
            <a:pPr lvl="0"/>
            <a:r>
              <a:rPr lang="en-US" dirty="0" smtClean="0"/>
              <a:t>Insert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385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902D5018-2030-2046-84FC-87E41EA86E4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1" y="749912"/>
            <a:ext cx="7356815" cy="6677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38077" y="5514157"/>
            <a:ext cx="1222923" cy="962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180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no arrow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D5018-2030-2046-84FC-87E41EA86E4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80295"/>
            <a:ext cx="7841707" cy="3950736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361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20267-E15F-4A17-B19E-2927475A5C37}" type="datetimeFigureOut">
              <a:rPr lang="en-GB" smtClean="0"/>
              <a:t>04/03/2015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19F6-39D2-4E60-86EA-C663267AF9E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54119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20267-E15F-4A17-B19E-2927475A5C37}" type="datetimeFigureOut">
              <a:rPr lang="en-GB" smtClean="0"/>
              <a:t>04/03/2015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19F6-39D2-4E60-86EA-C663267AF9E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85590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20267-E15F-4A17-B19E-2927475A5C37}" type="datetimeFigureOut">
              <a:rPr lang="en-GB" smtClean="0"/>
              <a:t>04/03/2015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19F6-39D2-4E60-86EA-C663267AF9E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70099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20267-E15F-4A17-B19E-2927475A5C37}" type="datetimeFigureOut">
              <a:rPr lang="en-GB" smtClean="0"/>
              <a:t>04/03/2015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19F6-39D2-4E60-86EA-C663267AF9E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85587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20267-E15F-4A17-B19E-2927475A5C37}" type="datetimeFigureOut">
              <a:rPr lang="en-GB" smtClean="0"/>
              <a:t>04/03/2015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19F6-39D2-4E60-86EA-C663267AF9E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78581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20267-E15F-4A17-B19E-2927475A5C37}" type="datetimeFigureOut">
              <a:rPr lang="en-GB" smtClean="0"/>
              <a:t>04/03/2015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19F6-39D2-4E60-86EA-C663267AF9E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598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20267-E15F-4A17-B19E-2927475A5C37}" type="datetimeFigureOut">
              <a:rPr lang="en-GB" smtClean="0"/>
              <a:t>04/03/2015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19F6-39D2-4E60-86EA-C663267AF9E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7259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20267-E15F-4A17-B19E-2927475A5C37}" type="datetimeFigureOut">
              <a:rPr lang="en-GB" smtClean="0"/>
              <a:t>04/03/2015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19F6-39D2-4E60-86EA-C663267AF9E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9924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-a5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766" y="279908"/>
            <a:ext cx="816864" cy="509016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 descr="NHS England reversed ou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35" y="279908"/>
            <a:ext cx="817696" cy="509016"/>
          </a:xfrm>
          <a:prstGeom prst="rect">
            <a:avLst/>
          </a:prstGeom>
        </p:spPr>
      </p:pic>
      <p:sp>
        <p:nvSpPr>
          <p:cNvPr id="15" name="Content Placeholder 19"/>
          <p:cNvSpPr>
            <a:spLocks noGrp="1"/>
          </p:cNvSpPr>
          <p:nvPr>
            <p:ph sz="quarter" idx="10" hasCustomPrompt="1"/>
          </p:nvPr>
        </p:nvSpPr>
        <p:spPr>
          <a:xfrm>
            <a:off x="457200" y="5025459"/>
            <a:ext cx="6812020" cy="95992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Sub heading</a:t>
            </a:r>
            <a:endParaRPr lang="en-US" dirty="0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74826" y="1402939"/>
            <a:ext cx="8286174" cy="3622520"/>
          </a:xfrm>
        </p:spPr>
        <p:txBody>
          <a:bodyPr anchor="t">
            <a:noAutofit/>
          </a:bodyPr>
          <a:lstStyle>
            <a:lvl1pPr>
              <a:defRPr sz="8000">
                <a:solidFill>
                  <a:schemeClr val="bg1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19" name="Date Placeholder 3"/>
          <p:cNvSpPr txBox="1">
            <a:spLocks/>
          </p:cNvSpPr>
          <p:nvPr userDrawn="1"/>
        </p:nvSpPr>
        <p:spPr>
          <a:xfrm>
            <a:off x="457200" y="598538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6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538077" y="5514157"/>
            <a:ext cx="1222923" cy="962486"/>
          </a:xfrm>
          <a:prstGeom prst="rect">
            <a:avLst/>
          </a:prstGeom>
        </p:spPr>
      </p:pic>
      <p:sp>
        <p:nvSpPr>
          <p:cNvPr id="1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457200" y="5985383"/>
            <a:ext cx="4359965" cy="361031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Insert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4912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20267-E15F-4A17-B19E-2927475A5C37}" type="datetimeFigureOut">
              <a:rPr lang="en-GB" smtClean="0"/>
              <a:t>04/03/2015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19F6-39D2-4E60-86EA-C663267AF9E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60729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20267-E15F-4A17-B19E-2927475A5C37}" type="datetimeFigureOut">
              <a:rPr lang="en-GB" smtClean="0"/>
              <a:t>04/03/2015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19F6-39D2-4E60-86EA-C663267AF9E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67374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20267-E15F-4A17-B19E-2927475A5C37}" type="datetimeFigureOut">
              <a:rPr lang="en-GB" smtClean="0"/>
              <a:t>04/03/2015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19F6-39D2-4E60-86EA-C663267AF9E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9501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3291" y="0"/>
            <a:ext cx="1004662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480567"/>
            <a:ext cx="3746684" cy="2160734"/>
          </a:xfrm>
        </p:spPr>
        <p:txBody>
          <a:bodyPr anchor="t">
            <a:noAutofit/>
          </a:bodyPr>
          <a:lstStyle>
            <a:lvl1pPr>
              <a:defRPr sz="4800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457200" y="4949689"/>
            <a:ext cx="3675271" cy="991523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 smtClean="0"/>
              <a:t>Sub heading</a:t>
            </a:r>
            <a:endParaRPr lang="en-US" dirty="0"/>
          </a:p>
        </p:txBody>
      </p:sp>
      <p:pic>
        <p:nvPicPr>
          <p:cNvPr id="9" name="Picture 8" descr="logo-a5.gif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766" y="281202"/>
            <a:ext cx="816864" cy="509016"/>
          </a:xfrm>
          <a:prstGeom prst="rect">
            <a:avLst/>
          </a:prstGeom>
        </p:spPr>
      </p:pic>
      <p:sp>
        <p:nvSpPr>
          <p:cNvPr id="8" name="Content Placeholder 19"/>
          <p:cNvSpPr>
            <a:spLocks noGrp="1"/>
          </p:cNvSpPr>
          <p:nvPr>
            <p:ph sz="quarter" idx="12" hasCustomPrompt="1"/>
          </p:nvPr>
        </p:nvSpPr>
        <p:spPr>
          <a:xfrm>
            <a:off x="457200" y="5985383"/>
            <a:ext cx="4359965" cy="361031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6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 smtClean="0"/>
              <a:t>Insert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93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image6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930"/>
            <a:ext cx="9144000" cy="684907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230364" y="1692260"/>
            <a:ext cx="3535738" cy="2160734"/>
          </a:xfrm>
        </p:spPr>
        <p:txBody>
          <a:bodyPr anchor="t">
            <a:noAutofit/>
          </a:bodyPr>
          <a:lstStyle>
            <a:lvl1pPr>
              <a:defRPr sz="4800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5382762" y="4993860"/>
            <a:ext cx="3383340" cy="991523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2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Sub heading</a:t>
            </a:r>
            <a:endParaRPr lang="en-US" dirty="0"/>
          </a:p>
        </p:txBody>
      </p:sp>
      <p:pic>
        <p:nvPicPr>
          <p:cNvPr id="12" name="Picture 11" descr="logo-a5.gif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766" y="281202"/>
            <a:ext cx="816864" cy="509016"/>
          </a:xfrm>
          <a:prstGeom prst="rect">
            <a:avLst/>
          </a:prstGeom>
        </p:spPr>
      </p:pic>
      <p:sp>
        <p:nvSpPr>
          <p:cNvPr id="10" name="Content Placeholder 19"/>
          <p:cNvSpPr>
            <a:spLocks noGrp="1"/>
          </p:cNvSpPr>
          <p:nvPr>
            <p:ph sz="quarter" idx="12" hasCustomPrompt="1"/>
          </p:nvPr>
        </p:nvSpPr>
        <p:spPr>
          <a:xfrm>
            <a:off x="5382763" y="5985383"/>
            <a:ext cx="3383340" cy="361031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600">
                <a:solidFill>
                  <a:srgbClr val="00ADC6"/>
                </a:solidFill>
              </a:defRPr>
            </a:lvl1pPr>
          </a:lstStyle>
          <a:p>
            <a:pPr lvl="0"/>
            <a:r>
              <a:rPr lang="en-US" dirty="0" smtClean="0"/>
              <a:t>Insert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028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image7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2" y="1571824"/>
            <a:ext cx="3746684" cy="2160734"/>
          </a:xfrm>
        </p:spPr>
        <p:txBody>
          <a:bodyPr anchor="t">
            <a:noAutofit/>
          </a:bodyPr>
          <a:lstStyle>
            <a:lvl1pPr>
              <a:defRPr sz="4800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457200" y="4949689"/>
            <a:ext cx="3675271" cy="991523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 smtClean="0"/>
              <a:t>Sub heading</a:t>
            </a:r>
            <a:endParaRPr lang="en-US" dirty="0"/>
          </a:p>
        </p:txBody>
      </p:sp>
      <p:pic>
        <p:nvPicPr>
          <p:cNvPr id="12" name="Picture 11" descr="NHS England reversed ou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35" y="279908"/>
            <a:ext cx="817696" cy="509016"/>
          </a:xfrm>
          <a:prstGeom prst="rect">
            <a:avLst/>
          </a:prstGeom>
        </p:spPr>
      </p:pic>
      <p:sp>
        <p:nvSpPr>
          <p:cNvPr id="7" name="Content Placeholder 19"/>
          <p:cNvSpPr>
            <a:spLocks noGrp="1"/>
          </p:cNvSpPr>
          <p:nvPr>
            <p:ph sz="quarter" idx="12" hasCustomPrompt="1"/>
          </p:nvPr>
        </p:nvSpPr>
        <p:spPr>
          <a:xfrm>
            <a:off x="457200" y="5985383"/>
            <a:ext cx="3675271" cy="361031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6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 smtClean="0"/>
              <a:t>Insert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9974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230364" y="1692260"/>
            <a:ext cx="3535738" cy="2160734"/>
          </a:xfrm>
        </p:spPr>
        <p:txBody>
          <a:bodyPr anchor="t">
            <a:noAutofit/>
          </a:bodyPr>
          <a:lstStyle>
            <a:lvl1pPr>
              <a:defRPr sz="4800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5382762" y="4993860"/>
            <a:ext cx="3383340" cy="991523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 smtClean="0"/>
              <a:t>Sub heading</a:t>
            </a:r>
            <a:endParaRPr lang="en-US" dirty="0"/>
          </a:p>
        </p:txBody>
      </p:sp>
      <p:pic>
        <p:nvPicPr>
          <p:cNvPr id="10" name="Picture 9" descr="logo-a5.gif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766" y="281202"/>
            <a:ext cx="816864" cy="509016"/>
          </a:xfrm>
          <a:prstGeom prst="rect">
            <a:avLst/>
          </a:prstGeom>
        </p:spPr>
      </p:pic>
      <p:sp>
        <p:nvSpPr>
          <p:cNvPr id="8" name="Content Placeholder 19"/>
          <p:cNvSpPr>
            <a:spLocks noGrp="1"/>
          </p:cNvSpPr>
          <p:nvPr>
            <p:ph sz="quarter" idx="12" hasCustomPrompt="1"/>
          </p:nvPr>
        </p:nvSpPr>
        <p:spPr>
          <a:xfrm>
            <a:off x="5382763" y="5985383"/>
            <a:ext cx="3383340" cy="361031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600">
                <a:solidFill>
                  <a:srgbClr val="003893"/>
                </a:solidFill>
              </a:defRPr>
            </a:lvl1pPr>
          </a:lstStyle>
          <a:p>
            <a:pPr lvl="0"/>
            <a:r>
              <a:rPr lang="en-US" dirty="0" smtClean="0"/>
              <a:t>Insert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076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 descr="NHS England reversed ou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35" y="279908"/>
            <a:ext cx="817696" cy="509016"/>
          </a:xfrm>
          <a:prstGeom prst="rect">
            <a:avLst/>
          </a:prstGeom>
        </p:spPr>
      </p:pic>
      <p:pic>
        <p:nvPicPr>
          <p:cNvPr id="7" name="Picture 6" descr="Untitled-2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0912" y="5487584"/>
            <a:ext cx="918569" cy="1003622"/>
          </a:xfrm>
          <a:prstGeom prst="rect">
            <a:avLst/>
          </a:prstGeom>
        </p:spPr>
      </p:pic>
      <p:sp>
        <p:nvSpPr>
          <p:cNvPr id="8" name="Content Placeholder 19"/>
          <p:cNvSpPr>
            <a:spLocks noGrp="1"/>
          </p:cNvSpPr>
          <p:nvPr>
            <p:ph sz="quarter" idx="10" hasCustomPrompt="1"/>
          </p:nvPr>
        </p:nvSpPr>
        <p:spPr>
          <a:xfrm>
            <a:off x="609600" y="4413336"/>
            <a:ext cx="6812020" cy="514019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Name Surname</a:t>
            </a:r>
            <a:endParaRPr lang="en-US" dirty="0"/>
          </a:p>
        </p:txBody>
      </p:sp>
      <p:sp>
        <p:nvSpPr>
          <p:cNvPr id="12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609600" y="1837997"/>
            <a:ext cx="7111312" cy="2446873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36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GB" sz="3600" b="0" dirty="0" smtClean="0">
                <a:solidFill>
                  <a:schemeClr val="bg1"/>
                </a:solidFill>
                <a:latin typeface="+mn-lt"/>
                <a:cs typeface="Arial"/>
              </a:rPr>
              <a:t>“You can use this slide to pull out a quote. Use point size 36.”</a:t>
            </a:r>
            <a:endParaRPr lang="en-US" sz="36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552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7" descr="logo-a5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766" y="279908"/>
            <a:ext cx="816864" cy="509016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2" y="1692260"/>
            <a:ext cx="3535738" cy="2160734"/>
          </a:xfrm>
        </p:spPr>
        <p:txBody>
          <a:bodyPr anchor="t">
            <a:noAutofit/>
          </a:bodyPr>
          <a:lstStyle>
            <a:lvl1pPr>
              <a:defRPr sz="4800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894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230364" y="1692260"/>
            <a:ext cx="3535738" cy="2160734"/>
          </a:xfrm>
        </p:spPr>
        <p:txBody>
          <a:bodyPr anchor="t">
            <a:noAutofit/>
          </a:bodyPr>
          <a:lstStyle>
            <a:lvl1pPr>
              <a:defRPr sz="4800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pic>
        <p:nvPicPr>
          <p:cNvPr id="6" name="Picture 5" descr="logo-a5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766" y="279908"/>
            <a:ext cx="816864" cy="509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419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80295"/>
            <a:ext cx="7841707" cy="3950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pic>
        <p:nvPicPr>
          <p:cNvPr id="14" name="Picture 13" descr="logo-a5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766" y="279908"/>
            <a:ext cx="816864" cy="509016"/>
          </a:xfrm>
          <a:prstGeom prst="rect">
            <a:avLst/>
          </a:prstGeom>
        </p:spPr>
      </p:pic>
      <p:sp>
        <p:nvSpPr>
          <p:cNvPr id="2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fld id="{902D5018-2030-2046-84FC-87E41EA86E4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Date Placeholder 3"/>
          <p:cNvSpPr txBox="1">
            <a:spLocks/>
          </p:cNvSpPr>
          <p:nvPr userDrawn="1"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Arial"/>
                <a:ea typeface="+mn-ea"/>
                <a:cs typeface="Arial"/>
              </a:rPr>
              <a:t>www.england.nhs.uk</a:t>
            </a:r>
          </a:p>
        </p:txBody>
      </p:sp>
      <p:sp>
        <p:nvSpPr>
          <p:cNvPr id="26" name="Title Placeholder 1"/>
          <p:cNvSpPr>
            <a:spLocks noGrp="1"/>
          </p:cNvSpPr>
          <p:nvPr>
            <p:ph type="title"/>
          </p:nvPr>
        </p:nvSpPr>
        <p:spPr>
          <a:xfrm>
            <a:off x="457201" y="749912"/>
            <a:ext cx="7356815" cy="667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z="3600" b="1" dirty="0" smtClean="0">
                <a:solidFill>
                  <a:schemeClr val="tx2"/>
                </a:solidFill>
                <a:latin typeface="+mj-lt"/>
                <a:cs typeface="Arial"/>
              </a:rPr>
              <a:t>Click</a:t>
            </a:r>
            <a:r>
              <a:rPr lang="en-GB" sz="3600" b="1" baseline="0" dirty="0" smtClean="0">
                <a:solidFill>
                  <a:schemeClr val="tx2"/>
                </a:solidFill>
                <a:latin typeface="+mj-lt"/>
                <a:cs typeface="Arial"/>
              </a:rPr>
              <a:t> to edit the master title style</a:t>
            </a:r>
            <a:endParaRPr lang="en-GB" sz="3600" b="1" dirty="0">
              <a:solidFill>
                <a:schemeClr val="tx2"/>
              </a:solidFill>
              <a:latin typeface="+mj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31189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80" r:id="rId7"/>
    <p:sldLayoutId id="2147483672" r:id="rId8"/>
    <p:sldLayoutId id="2147483679" r:id="rId9"/>
    <p:sldLayoutId id="2147483650" r:id="rId10"/>
    <p:sldLayoutId id="2147483678" r:id="rId11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defTabSz="457200" rtl="0" eaLnBrk="1" latinLnBrk="0" hangingPunct="1">
        <a:spcBef>
          <a:spcPct val="0"/>
        </a:spcBef>
        <a:buNone/>
        <a:defRPr lang="en-GB" sz="3600" b="1" i="0" kern="1200" baseline="0" smtClean="0">
          <a:solidFill>
            <a:schemeClr val="tx2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20267-E15F-4A17-B19E-2927475A5C37}" type="datetimeFigureOut">
              <a:rPr lang="en-GB" smtClean="0"/>
              <a:t>04/03/2015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C19F6-39D2-4E60-86EA-C663267AF9E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9234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24"/>
          <p:cNvSpPr>
            <a:spLocks noGrp="1"/>
          </p:cNvSpPr>
          <p:nvPr>
            <p:ph type="title"/>
          </p:nvPr>
        </p:nvSpPr>
        <p:spPr>
          <a:xfrm>
            <a:off x="102521" y="1031329"/>
            <a:ext cx="7074655" cy="2160734"/>
          </a:xfrm>
        </p:spPr>
        <p:txBody>
          <a:bodyPr/>
          <a:lstStyle/>
          <a:p>
            <a:r>
              <a:rPr lang="en-US" altLang="en-US" sz="3600" dirty="0" err="1" smtClean="0">
                <a:latin typeface="Arial" charset="0"/>
                <a:cs typeface="Arial" charset="0"/>
              </a:rPr>
              <a:t>Immunisation</a:t>
            </a:r>
            <a:r>
              <a:rPr lang="en-US" altLang="en-US" sz="3600" dirty="0" smtClean="0">
                <a:latin typeface="Arial" charset="0"/>
                <a:cs typeface="Arial" charset="0"/>
              </a:rPr>
              <a:t> Activity, Surveillance &amp; Payments</a:t>
            </a:r>
            <a:endParaRPr lang="en-US" sz="3600" dirty="0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11"/>
          </p:nvPr>
        </p:nvSpPr>
        <p:spPr>
          <a:xfrm>
            <a:off x="102521" y="3875551"/>
            <a:ext cx="4296951" cy="991523"/>
          </a:xfrm>
        </p:spPr>
        <p:txBody>
          <a:bodyPr>
            <a:noAutofit/>
          </a:bodyPr>
          <a:lstStyle/>
          <a:p>
            <a:r>
              <a:rPr lang="en-GB" sz="1800" b="1" dirty="0">
                <a:solidFill>
                  <a:schemeClr val="tx2"/>
                </a:solidFill>
                <a:ea typeface="+mj-ea"/>
                <a:cs typeface="Arial"/>
              </a:rPr>
              <a:t>Kenny Gibson, </a:t>
            </a:r>
          </a:p>
          <a:p>
            <a:r>
              <a:rPr lang="en-GB" sz="1200" b="1" dirty="0">
                <a:solidFill>
                  <a:schemeClr val="tx2"/>
                </a:solidFill>
                <a:ea typeface="+mj-ea"/>
                <a:cs typeface="Arial"/>
              </a:rPr>
              <a:t>Head of Early Years, Immunisations &amp; Military Health (London Region</a:t>
            </a:r>
            <a:r>
              <a:rPr lang="en-GB" sz="1200" b="1" dirty="0" smtClean="0">
                <a:solidFill>
                  <a:schemeClr val="tx2"/>
                </a:solidFill>
                <a:ea typeface="+mj-ea"/>
                <a:cs typeface="Arial"/>
              </a:rPr>
              <a:t>)</a:t>
            </a:r>
            <a:endParaRPr lang="en-US" sz="3600" b="1" dirty="0">
              <a:solidFill>
                <a:schemeClr val="tx2"/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27" name="Content Placeholder 26"/>
          <p:cNvSpPr>
            <a:spLocks noGrp="1"/>
          </p:cNvSpPr>
          <p:nvPr>
            <p:ph sz="quarter" idx="12"/>
          </p:nvPr>
        </p:nvSpPr>
        <p:spPr>
          <a:xfrm>
            <a:off x="102521" y="5087582"/>
            <a:ext cx="4785165" cy="361031"/>
          </a:xfrm>
        </p:spPr>
        <p:txBody>
          <a:bodyPr/>
          <a:lstStyle/>
          <a:p>
            <a:endParaRPr lang="en-GB" altLang="en-US" sz="2800" dirty="0" smtClean="0"/>
          </a:p>
          <a:p>
            <a:endParaRPr lang="en-GB" altLang="en-US" sz="2800" dirty="0"/>
          </a:p>
          <a:p>
            <a:r>
              <a:rPr lang="en-GB" altLang="en-US" sz="2800" dirty="0" smtClean="0"/>
              <a:t>26</a:t>
            </a:r>
            <a:r>
              <a:rPr lang="en-GB" altLang="en-US" sz="2800" baseline="30000" dirty="0" smtClean="0"/>
              <a:t>th</a:t>
            </a:r>
            <a:r>
              <a:rPr lang="en-GB" altLang="en-US" sz="2800" dirty="0" smtClean="0"/>
              <a:t> Feb &amp; 3</a:t>
            </a:r>
            <a:r>
              <a:rPr lang="en-GB" altLang="en-US" sz="2800" baseline="30000" dirty="0" smtClean="0"/>
              <a:t>rd</a:t>
            </a:r>
            <a:r>
              <a:rPr lang="en-GB" altLang="en-US" sz="2800" dirty="0" smtClean="0"/>
              <a:t> March 2015</a:t>
            </a:r>
            <a:endParaRPr lang="en-US" sz="2800" b="1" dirty="0">
              <a:solidFill>
                <a:schemeClr val="tx2"/>
              </a:solidFill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3337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7"/>
          <p:cNvSpPr>
            <a:spLocks noGrp="1"/>
          </p:cNvSpPr>
          <p:nvPr>
            <p:ph idx="1"/>
          </p:nvPr>
        </p:nvSpPr>
        <p:spPr>
          <a:xfrm>
            <a:off x="261258" y="983411"/>
            <a:ext cx="8708572" cy="5373846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GB" dirty="0" smtClean="0"/>
              <a:t>Open Exeter ~ all routine vaccines given to under 5s</a:t>
            </a:r>
          </a:p>
          <a:p>
            <a:pPr>
              <a:defRPr/>
            </a:pPr>
            <a:r>
              <a:rPr lang="en-GB" dirty="0" err="1" smtClean="0"/>
              <a:t>ImmForm</a:t>
            </a:r>
            <a:r>
              <a:rPr lang="en-GB" dirty="0" smtClean="0"/>
              <a:t> ~ pertussis for payments and seasonal flu (for surveillance only)</a:t>
            </a:r>
          </a:p>
          <a:p>
            <a:pPr>
              <a:defRPr/>
            </a:pPr>
            <a:r>
              <a:rPr lang="en-GB" dirty="0" smtClean="0"/>
              <a:t>CQRS ~ all targeted vaccines,</a:t>
            </a:r>
          </a:p>
          <a:p>
            <a:pPr lvl="2">
              <a:defRPr/>
            </a:pPr>
            <a:r>
              <a:rPr lang="en-GB" dirty="0" smtClean="0"/>
              <a:t>Child Flu</a:t>
            </a:r>
          </a:p>
          <a:p>
            <a:pPr lvl="2">
              <a:defRPr/>
            </a:pPr>
            <a:r>
              <a:rPr lang="en-GB" dirty="0" smtClean="0"/>
              <a:t>Seasonal Flu</a:t>
            </a:r>
          </a:p>
          <a:p>
            <a:pPr lvl="2">
              <a:defRPr/>
            </a:pPr>
            <a:r>
              <a:rPr lang="en-GB" dirty="0" smtClean="0"/>
              <a:t>Measles Catch-Up</a:t>
            </a:r>
          </a:p>
          <a:p>
            <a:pPr lvl="2">
              <a:defRPr/>
            </a:pPr>
            <a:r>
              <a:rPr lang="en-GB" dirty="0" smtClean="0"/>
              <a:t>Rotavirus</a:t>
            </a:r>
          </a:p>
          <a:p>
            <a:pPr lvl="2">
              <a:defRPr/>
            </a:pPr>
            <a:r>
              <a:rPr lang="en-GB" dirty="0" smtClean="0"/>
              <a:t>Men C (</a:t>
            </a:r>
            <a:r>
              <a:rPr lang="en-GB" dirty="0" err="1" smtClean="0"/>
              <a:t>Freshers</a:t>
            </a:r>
            <a:r>
              <a:rPr lang="en-GB" dirty="0" smtClean="0"/>
              <a:t>)</a:t>
            </a:r>
          </a:p>
          <a:p>
            <a:pPr lvl="2">
              <a:defRPr/>
            </a:pPr>
            <a:r>
              <a:rPr lang="en-GB" dirty="0" smtClean="0"/>
              <a:t>Hep B (New Born)</a:t>
            </a:r>
          </a:p>
          <a:p>
            <a:pPr lvl="2">
              <a:defRPr/>
            </a:pPr>
            <a:r>
              <a:rPr lang="en-GB" dirty="0" smtClean="0"/>
              <a:t>Shingles Routine(70), Catch Up (78/79) </a:t>
            </a:r>
          </a:p>
          <a:p>
            <a:pPr>
              <a:defRPr/>
            </a:pPr>
            <a:r>
              <a:rPr lang="en-GB" dirty="0" smtClean="0"/>
              <a:t>Additional Services ~ any vaccines given outside regime, subject to clinical decision-making</a:t>
            </a:r>
          </a:p>
          <a:p>
            <a:pPr>
              <a:defRPr/>
            </a:pPr>
            <a:r>
              <a:rPr lang="en-GB" dirty="0" err="1" smtClean="0"/>
              <a:t>Hib</a:t>
            </a:r>
            <a:r>
              <a:rPr lang="en-GB" dirty="0" smtClean="0"/>
              <a:t>, Men and PCV13 booster ~ 1-off extraction (April 2013 - Feb 2015) until it is Offered on CQRS </a:t>
            </a:r>
            <a:endParaRPr lang="en-GB" dirty="0"/>
          </a:p>
          <a:p>
            <a:pPr lvl="2">
              <a:defRPr/>
            </a:pPr>
            <a:endParaRPr lang="en-GB" dirty="0" smtClean="0"/>
          </a:p>
        </p:txBody>
      </p:sp>
      <p:sp>
        <p:nvSpPr>
          <p:cNvPr id="13315" name="Title 6"/>
          <p:cNvSpPr>
            <a:spLocks noGrp="1"/>
          </p:cNvSpPr>
          <p:nvPr>
            <p:ph type="title"/>
          </p:nvPr>
        </p:nvSpPr>
        <p:spPr>
          <a:xfrm>
            <a:off x="261258" y="202919"/>
            <a:ext cx="7723762" cy="668338"/>
          </a:xfrm>
        </p:spPr>
        <p:txBody>
          <a:bodyPr/>
          <a:lstStyle/>
          <a:p>
            <a:pPr algn="ctr" eaLnBrk="1" hangingPunct="1"/>
            <a:r>
              <a:rPr lang="en-US" altLang="en-US" dirty="0" err="1" smtClean="0">
                <a:latin typeface="Arial" charset="0"/>
                <a:cs typeface="Arial" charset="0"/>
              </a:rPr>
              <a:t>Imms</a:t>
            </a:r>
            <a:r>
              <a:rPr lang="en-US" altLang="en-US" dirty="0" smtClean="0">
                <a:latin typeface="Arial" charset="0"/>
                <a:cs typeface="Arial" charset="0"/>
              </a:rPr>
              <a:t> Activity &amp; Surveillance</a:t>
            </a:r>
          </a:p>
        </p:txBody>
      </p:sp>
    </p:spTree>
    <p:extLst>
      <p:ext uri="{BB962C8B-B14F-4D97-AF65-F5344CB8AC3E}">
        <p14:creationId xmlns:p14="http://schemas.microsoft.com/office/powerpoint/2010/main" val="391282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37457" y="1066800"/>
            <a:ext cx="8447314" cy="5506527"/>
          </a:xfrm>
        </p:spPr>
        <p:txBody>
          <a:bodyPr/>
          <a:lstStyle/>
          <a:p>
            <a:r>
              <a:rPr lang="en-GB" dirty="0" smtClean="0"/>
              <a:t>CQRS, Open Exeter and </a:t>
            </a:r>
            <a:r>
              <a:rPr lang="en-GB" dirty="0" err="1" smtClean="0"/>
              <a:t>ImmForm</a:t>
            </a:r>
            <a:r>
              <a:rPr lang="en-GB" dirty="0" smtClean="0"/>
              <a:t> – practices can upload activity from 5</a:t>
            </a:r>
            <a:r>
              <a:rPr lang="en-GB" baseline="30000" dirty="0" smtClean="0"/>
              <a:t>th</a:t>
            </a:r>
            <a:r>
              <a:rPr lang="en-GB" dirty="0" smtClean="0"/>
              <a:t> to 23</a:t>
            </a:r>
            <a:r>
              <a:rPr lang="en-GB" baseline="30000" dirty="0" smtClean="0"/>
              <a:t>rd</a:t>
            </a:r>
            <a:r>
              <a:rPr lang="en-GB" dirty="0" smtClean="0"/>
              <a:t> of each month / quarter</a:t>
            </a:r>
          </a:p>
          <a:p>
            <a:endParaRPr lang="en-GB" dirty="0" smtClean="0"/>
          </a:p>
          <a:p>
            <a:r>
              <a:rPr lang="en-GB" dirty="0" smtClean="0"/>
              <a:t>Open Exeter – fully automated via FHS for payment</a:t>
            </a:r>
          </a:p>
          <a:p>
            <a:r>
              <a:rPr lang="en-GB" dirty="0" smtClean="0"/>
              <a:t>CQRS and </a:t>
            </a:r>
            <a:r>
              <a:rPr lang="en-GB" dirty="0" err="1" smtClean="0"/>
              <a:t>ImmForm</a:t>
            </a:r>
            <a:r>
              <a:rPr lang="en-GB" dirty="0" smtClean="0"/>
              <a:t> – </a:t>
            </a:r>
          </a:p>
          <a:p>
            <a:pPr marL="1714500" lvl="3" indent="-457200">
              <a:buFont typeface="+mj-lt"/>
              <a:buAutoNum type="arabicPeriod"/>
            </a:pPr>
            <a:r>
              <a:rPr lang="en-GB" dirty="0" smtClean="0"/>
              <a:t>view 24</a:t>
            </a:r>
            <a:r>
              <a:rPr lang="en-GB" baseline="30000" dirty="0" smtClean="0"/>
              <a:t>th</a:t>
            </a:r>
            <a:r>
              <a:rPr lang="en-GB" dirty="0" smtClean="0"/>
              <a:t> of each month</a:t>
            </a:r>
          </a:p>
          <a:p>
            <a:pPr marL="1714500" lvl="3" indent="-457200">
              <a:buFont typeface="+mj-lt"/>
              <a:buAutoNum type="arabicPeriod"/>
            </a:pPr>
            <a:r>
              <a:rPr lang="en-GB" dirty="0" smtClean="0"/>
              <a:t>take extraction, as excel</a:t>
            </a:r>
          </a:p>
          <a:p>
            <a:pPr marL="1714500" lvl="3" indent="-457200">
              <a:buFont typeface="+mj-lt"/>
              <a:buAutoNum type="arabicPeriod"/>
            </a:pPr>
            <a:r>
              <a:rPr lang="en-GB" dirty="0" smtClean="0"/>
              <a:t>create </a:t>
            </a:r>
            <a:r>
              <a:rPr lang="en-GB" dirty="0" err="1" smtClean="0"/>
              <a:t>Imms</a:t>
            </a:r>
            <a:r>
              <a:rPr lang="en-GB" dirty="0" smtClean="0"/>
              <a:t> Payment Schedule.</a:t>
            </a:r>
          </a:p>
          <a:p>
            <a:pPr marL="1714500" lvl="3" indent="-457200">
              <a:buFont typeface="+mj-lt"/>
              <a:buAutoNum type="arabicPeriod"/>
            </a:pPr>
            <a:r>
              <a:rPr lang="en-GB" dirty="0"/>
              <a:t>s</a:t>
            </a:r>
            <a:r>
              <a:rPr lang="en-GB" dirty="0" smtClean="0"/>
              <a:t>end to FHS by 26</a:t>
            </a:r>
            <a:r>
              <a:rPr lang="en-GB" baseline="30000" dirty="0" smtClean="0"/>
              <a:t>th</a:t>
            </a:r>
            <a:r>
              <a:rPr lang="en-GB" dirty="0" smtClean="0"/>
              <a:t> 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FHS / PCSS make payment 15</a:t>
            </a:r>
            <a:r>
              <a:rPr lang="en-GB" baseline="30000" dirty="0" smtClean="0"/>
              <a:t>th</a:t>
            </a:r>
            <a:r>
              <a:rPr lang="en-GB" dirty="0" smtClean="0"/>
              <a:t> (PMS) and 20</a:t>
            </a:r>
            <a:r>
              <a:rPr lang="en-GB" baseline="30000" dirty="0" smtClean="0"/>
              <a:t>th</a:t>
            </a:r>
            <a:r>
              <a:rPr lang="en-GB" dirty="0" smtClean="0"/>
              <a:t> (GMS)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89781"/>
            <a:ext cx="7356815" cy="1003569"/>
          </a:xfrm>
        </p:spPr>
        <p:txBody>
          <a:bodyPr>
            <a:normAutofit/>
          </a:bodyPr>
          <a:lstStyle/>
          <a:p>
            <a:pPr algn="ctr"/>
            <a:r>
              <a:rPr lang="en-GB" dirty="0" err="1" smtClean="0"/>
              <a:t>Imms</a:t>
            </a:r>
            <a:r>
              <a:rPr lang="en-GB" dirty="0" smtClean="0"/>
              <a:t> Payment Process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77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7"/>
          <p:cNvSpPr>
            <a:spLocks noGrp="1"/>
          </p:cNvSpPr>
          <p:nvPr>
            <p:ph idx="1"/>
          </p:nvPr>
        </p:nvSpPr>
        <p:spPr>
          <a:xfrm>
            <a:off x="272608" y="1566153"/>
            <a:ext cx="8521197" cy="458907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dirty="0" smtClean="0"/>
              <a:t>Pneumococcal – the London solution</a:t>
            </a:r>
          </a:p>
          <a:p>
            <a:pPr>
              <a:defRPr/>
            </a:pPr>
            <a:r>
              <a:rPr lang="en-GB" dirty="0" smtClean="0"/>
              <a:t>Audit trail for your records and system-assurance</a:t>
            </a:r>
          </a:p>
          <a:p>
            <a:pPr>
              <a:defRPr/>
            </a:pPr>
            <a:r>
              <a:rPr lang="en-GB" dirty="0" smtClean="0"/>
              <a:t>“CQRS doesn’t work” → accept Offer; activate upload software; manually enter activity and ensure declaration</a:t>
            </a:r>
          </a:p>
          <a:p>
            <a:pPr>
              <a:defRPr/>
            </a:pPr>
            <a:r>
              <a:rPr lang="en-GB" dirty="0" smtClean="0"/>
              <a:t>“Clinical system can’t give audit report” → contact clinical system helpdesk; neighbouring PM; GP IT Facilitator</a:t>
            </a:r>
          </a:p>
          <a:p>
            <a:pPr>
              <a:defRPr/>
            </a:pPr>
            <a:r>
              <a:rPr lang="en-GB" dirty="0" smtClean="0"/>
              <a:t>“I’ve under-claimed by 3” → adjust your next claim by 3</a:t>
            </a:r>
          </a:p>
          <a:p>
            <a:pPr>
              <a:defRPr/>
            </a:pPr>
            <a:r>
              <a:rPr lang="en-GB" dirty="0" smtClean="0"/>
              <a:t>“I’ve over-claimed by 200” → provide us with clinical audit and we can make adjustment</a:t>
            </a:r>
          </a:p>
          <a:p>
            <a:pPr>
              <a:defRPr/>
            </a:pPr>
            <a:r>
              <a:rPr lang="en-GB" dirty="0" smtClean="0"/>
              <a:t>“I’ve not claimed” → if 1-off we will accept clinical audit, if a regularly occurrence process claims next month / quarter.</a:t>
            </a:r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 smtClean="0"/>
          </a:p>
        </p:txBody>
      </p:sp>
      <p:sp>
        <p:nvSpPr>
          <p:cNvPr id="15363" name="Title 6"/>
          <p:cNvSpPr>
            <a:spLocks noGrp="1"/>
          </p:cNvSpPr>
          <p:nvPr>
            <p:ph type="title"/>
          </p:nvPr>
        </p:nvSpPr>
        <p:spPr>
          <a:xfrm>
            <a:off x="185059" y="218985"/>
            <a:ext cx="7869444" cy="1347168"/>
          </a:xfrm>
        </p:spPr>
        <p:txBody>
          <a:bodyPr>
            <a:normAutofit/>
          </a:bodyPr>
          <a:lstStyle/>
          <a:p>
            <a:pPr algn="ctr"/>
            <a:r>
              <a:rPr lang="en-GB" altLang="en-US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Lessons from the </a:t>
            </a:r>
            <a:r>
              <a:rPr lang="en-GB" altLang="en-US" sz="28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Imms</a:t>
            </a:r>
            <a:r>
              <a:rPr lang="en-GB" altLang="en-US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 inbox -</a:t>
            </a:r>
            <a:r>
              <a:rPr lang="en-GB" altLang="en-US" sz="2800" u="sng" dirty="0" smtClean="0">
                <a:solidFill>
                  <a:schemeClr val="accent3">
                    <a:lumMod val="75000"/>
                  </a:schemeClr>
                </a:solidFill>
                <a:latin typeface="Arial" charset="0"/>
                <a:cs typeface="Arial" charset="0"/>
              </a:rPr>
              <a:t/>
            </a:r>
            <a:br>
              <a:rPr lang="en-GB" altLang="en-US" sz="2800" u="sng" dirty="0" smtClean="0">
                <a:solidFill>
                  <a:schemeClr val="accent3">
                    <a:lumMod val="75000"/>
                  </a:schemeClr>
                </a:solidFill>
                <a:latin typeface="Arial" charset="0"/>
                <a:cs typeface="Arial" charset="0"/>
              </a:rPr>
            </a:br>
            <a:r>
              <a:rPr lang="en-GB" altLang="en-US" sz="2800" u="sng" dirty="0" smtClean="0">
                <a:solidFill>
                  <a:schemeClr val="accent3">
                    <a:lumMod val="75000"/>
                  </a:schemeClr>
                </a:solidFill>
                <a:latin typeface="Arial" charset="0"/>
                <a:cs typeface="Arial" charset="0"/>
              </a:rPr>
              <a:t>immunisation-submissions.london@nhs.net</a:t>
            </a:r>
            <a:endParaRPr lang="en-US" altLang="en-US" sz="2800" u="sng" dirty="0" smtClean="0">
              <a:solidFill>
                <a:schemeClr val="accent3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63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NHS England">
      <a:dk1>
        <a:sysClr val="windowText" lastClr="000000"/>
      </a:dk1>
      <a:lt1>
        <a:sysClr val="window" lastClr="FFFFFF"/>
      </a:lt1>
      <a:dk2>
        <a:srgbClr val="0072C6"/>
      </a:dk2>
      <a:lt2>
        <a:srgbClr val="A00054"/>
      </a:lt2>
      <a:accent1>
        <a:srgbClr val="00ADC6"/>
      </a:accent1>
      <a:accent2>
        <a:srgbClr val="0091C9"/>
      </a:accent2>
      <a:accent3>
        <a:srgbClr val="003893"/>
      </a:accent3>
      <a:accent4>
        <a:srgbClr val="FFFFFF"/>
      </a:accent4>
      <a:accent5>
        <a:srgbClr val="FFFFFF"/>
      </a:accent5>
      <a:accent6>
        <a:srgbClr val="FFFFFF"/>
      </a:accent6>
      <a:hlink>
        <a:srgbClr val="A00054"/>
      </a:hlink>
      <a:folHlink>
        <a:srgbClr val="A0005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51367701-27c8-403e-a234-85855c5cd73e">K57F673QWXRZ-1374-26</_dlc_DocId>
    <_dlc_DocIdUrl xmlns="51367701-27c8-403e-a234-85855c5cd73e">
      <Url>https://nhsengland.sharepoint.com/TeamCentre/VisionandValues/_layouts/15/DocIdRedir.aspx?ID=K57F673QWXRZ-1374-26</Url>
      <Description>K57F673QWXRZ-1374-26</Description>
    </_dlc_DocIdUrl>
    <SharedWithUsers xmlns="11cf67b4-8be8-4203-926d-b1451d6a3644">
      <UserInfo>
        <DisplayName>Lauren Griffin</DisplayName>
        <AccountId>3449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8D083DDF8B2CE45ABEDBAB4F90C7050" ma:contentTypeVersion="1" ma:contentTypeDescription="Create a new document." ma:contentTypeScope="" ma:versionID="032acde6ac023d6924288be4ad21c08f">
  <xsd:schema xmlns:xsd="http://www.w3.org/2001/XMLSchema" xmlns:xs="http://www.w3.org/2001/XMLSchema" xmlns:p="http://schemas.microsoft.com/office/2006/metadata/properties" xmlns:ns2="51367701-27c8-403e-a234-85855c5cd73e" xmlns:ns3="11cf67b4-8be8-4203-926d-b1451d6a3644" targetNamespace="http://schemas.microsoft.com/office/2006/metadata/properties" ma:root="true" ma:fieldsID="f52e0736a025cab4de6ebc49c2f18d24" ns2:_="" ns3:_="">
    <xsd:import namespace="51367701-27c8-403e-a234-85855c5cd73e"/>
    <xsd:import namespace="11cf67b4-8be8-4203-926d-b1451d6a364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367701-27c8-403e-a234-85855c5cd73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cf67b4-8be8-4203-926d-b1451d6a3644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43E2D8D-97DE-4E74-B764-E6068406E7B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1162815B-73E9-4F29-BCD9-8ECFE512B070}">
  <ds:schemaRefs>
    <ds:schemaRef ds:uri="http://schemas.microsoft.com/office/2006/documentManagement/types"/>
    <ds:schemaRef ds:uri="http://schemas.openxmlformats.org/package/2006/metadata/core-properties"/>
    <ds:schemaRef ds:uri="11cf67b4-8be8-4203-926d-b1451d6a3644"/>
    <ds:schemaRef ds:uri="http://purl.org/dc/dcmitype/"/>
    <ds:schemaRef ds:uri="http://purl.org/dc/elements/1.1/"/>
    <ds:schemaRef ds:uri="http://schemas.microsoft.com/office/infopath/2007/PartnerControls"/>
    <ds:schemaRef ds:uri="http://www.w3.org/XML/1998/namespace"/>
    <ds:schemaRef ds:uri="51367701-27c8-403e-a234-85855c5cd73e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13A858E9-A82C-48FC-8CCF-1C12D02559A5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115F914E-F0E3-42BB-A7DB-48E01D88CD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367701-27c8-403e-a234-85855c5cd73e"/>
    <ds:schemaRef ds:uri="11cf67b4-8be8-4203-926d-b1451d6a36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1263</TotalTime>
  <Words>304</Words>
  <Application>Microsoft Office PowerPoint</Application>
  <PresentationFormat>On-screen Show (4:3)</PresentationFormat>
  <Paragraphs>38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Custom Design</vt:lpstr>
      <vt:lpstr>Immunisation Activity, Surveillance &amp; Payments</vt:lpstr>
      <vt:lpstr>Imms Activity &amp; Surveillance</vt:lpstr>
      <vt:lpstr>Imms Payment Process</vt:lpstr>
      <vt:lpstr>Lessons from the Imms inbox - immunisation-submissions.london@nhs.net</vt:lpstr>
    </vt:vector>
  </TitlesOfParts>
  <Company>Smith &amp; Milton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NHS England Presentation Template</dc:title>
  <dc:creator>Kevin O'Brien</dc:creator>
  <cp:lastModifiedBy>Jonathan Ashby</cp:lastModifiedBy>
  <cp:revision>161</cp:revision>
  <cp:lastPrinted>2014-10-06T11:21:25Z</cp:lastPrinted>
  <dcterms:created xsi:type="dcterms:W3CDTF">2014-04-08T10:27:44Z</dcterms:created>
  <dcterms:modified xsi:type="dcterms:W3CDTF">2015-03-04T14:36:19Z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0x010100C8D083DDF8B2CE45ABEDBAB4F90C7050</vt:lpwstr>
  </property>
  <property fmtid="{D5CDD505-2E9C-101B-9397-08002B2CF9AE}" pid="3" name="_dlc_DocIdItemGuid">
    <vt:lpwstr>162e1004-4b7b-4f5d-a50a-d24947abc4b0</vt:lpwstr>
  </property>
</Properties>
</file>