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97" r:id="rId1"/>
    <p:sldMasterId id="2147483680" r:id="rId2"/>
  </p:sldMasterIdLst>
  <p:notesMasterIdLst>
    <p:notesMasterId r:id="rId14"/>
  </p:notesMasterIdLst>
  <p:handoutMasterIdLst>
    <p:handoutMasterId r:id="rId15"/>
  </p:handoutMasterIdLst>
  <p:sldIdLst>
    <p:sldId id="258" r:id="rId3"/>
    <p:sldId id="272" r:id="rId4"/>
    <p:sldId id="277" r:id="rId5"/>
    <p:sldId id="274" r:id="rId6"/>
    <p:sldId id="273" r:id="rId7"/>
    <p:sldId id="281" r:id="rId8"/>
    <p:sldId id="278" r:id="rId9"/>
    <p:sldId id="275" r:id="rId10"/>
    <p:sldId id="276" r:id="rId11"/>
    <p:sldId id="279" r:id="rId12"/>
    <p:sldId id="280" r:id="rId13"/>
  </p:sldIdLst>
  <p:sldSz cx="9144000" cy="6858000" type="screen4x3"/>
  <p:notesSz cx="6669088" cy="97758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Calibri" pitchFamily="34" charset="0"/>
        <a:ea typeface="ＭＳ Ｐゴシック"/>
        <a:cs typeface="ＭＳ Ｐゴシック"/>
        <a:sym typeface="Calibri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Calibri" pitchFamily="34" charset="0"/>
        <a:ea typeface="ＭＳ Ｐゴシック"/>
        <a:cs typeface="ＭＳ Ｐゴシック"/>
        <a:sym typeface="Calibri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Calibri" pitchFamily="34" charset="0"/>
        <a:ea typeface="ＭＳ Ｐゴシック"/>
        <a:cs typeface="ＭＳ Ｐゴシック"/>
        <a:sym typeface="Calibri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Calibri" pitchFamily="34" charset="0"/>
        <a:ea typeface="ＭＳ Ｐゴシック"/>
        <a:cs typeface="ＭＳ Ｐゴシック"/>
        <a:sym typeface="Calibri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Calibri" pitchFamily="34" charset="0"/>
        <a:ea typeface="ＭＳ Ｐゴシック"/>
        <a:cs typeface="ＭＳ Ｐゴシック"/>
        <a:sym typeface="Calibri" pitchFamily="34" charset="0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Calibri" pitchFamily="34" charset="0"/>
        <a:ea typeface="ＭＳ Ｐゴシック"/>
        <a:cs typeface="ＭＳ Ｐゴシック"/>
        <a:sym typeface="Calibri" pitchFamily="34" charset="0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Calibri" pitchFamily="34" charset="0"/>
        <a:ea typeface="ＭＳ Ｐゴシック"/>
        <a:cs typeface="ＭＳ Ｐゴシック"/>
        <a:sym typeface="Calibri" pitchFamily="34" charset="0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Calibri" pitchFamily="34" charset="0"/>
        <a:ea typeface="ＭＳ Ｐゴシック"/>
        <a:cs typeface="ＭＳ Ｐゴシック"/>
        <a:sym typeface="Calibri" pitchFamily="34" charset="0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Calibri" pitchFamily="34" charset="0"/>
        <a:ea typeface="ＭＳ Ｐゴシック"/>
        <a:cs typeface="ＭＳ Ｐゴシック"/>
        <a:sym typeface="Calibri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ABDF"/>
    <a:srgbClr val="040404"/>
    <a:srgbClr val="000000"/>
    <a:srgbClr val="00B263"/>
    <a:srgbClr val="59D21C"/>
    <a:srgbClr val="FE060C"/>
    <a:srgbClr val="C1FFAD"/>
    <a:srgbClr val="FFDEEF"/>
    <a:srgbClr val="CFCEF0"/>
    <a:srgbClr val="6830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86852" autoAdjust="0"/>
  </p:normalViewPr>
  <p:slideViewPr>
    <p:cSldViewPr>
      <p:cViewPr>
        <p:scale>
          <a:sx n="70" d="100"/>
          <a:sy n="70" d="100"/>
        </p:scale>
        <p:origin x="-1944" y="-10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968" y="-72"/>
      </p:cViewPr>
      <p:guideLst>
        <p:guide orient="horz" pos="3079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49ADF-0ECA-4AB0-82E0-55A86BCB6DE4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85337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FC4C99-74A7-4520-A513-7E1461F5E4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958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892175" y="733425"/>
            <a:ext cx="4884738" cy="366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11266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889212" y="4643517"/>
            <a:ext cx="4890665" cy="43991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>
                <a:sym typeface="Avenir" charset="0"/>
              </a:rPr>
              <a:t>Click to edit Master text styles</a:t>
            </a:r>
          </a:p>
          <a:p>
            <a:pPr lvl="1"/>
            <a:r>
              <a:rPr lang="en-US" noProof="0" smtClean="0">
                <a:sym typeface="Avenir" charset="0"/>
              </a:rPr>
              <a:t>Second level</a:t>
            </a:r>
          </a:p>
          <a:p>
            <a:pPr lvl="2"/>
            <a:r>
              <a:rPr lang="en-US" noProof="0" smtClean="0">
                <a:sym typeface="Avenir" charset="0"/>
              </a:rPr>
              <a:t>Third level</a:t>
            </a:r>
          </a:p>
          <a:p>
            <a:pPr lvl="3"/>
            <a:r>
              <a:rPr lang="en-US" noProof="0" smtClean="0">
                <a:sym typeface="Avenir" charset="0"/>
              </a:rPr>
              <a:t>Fourth level</a:t>
            </a:r>
          </a:p>
          <a:p>
            <a:pPr lvl="4"/>
            <a:r>
              <a:rPr lang="en-US" noProof="0" smtClean="0">
                <a:sym typeface="Avenir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0832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ＭＳ Ｐゴシック" charset="0"/>
        <a:cs typeface="Avenir" charset="0"/>
        <a:sym typeface="Avenir"/>
      </a:defRPr>
    </a:lvl1pPr>
    <a:lvl2pPr marL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/>
      </a:defRPr>
    </a:lvl2pPr>
    <a:lvl3pPr marL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/>
      </a:defRPr>
    </a:lvl3pPr>
    <a:lvl4pPr marL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/>
      </a:defRPr>
    </a:lvl4pPr>
    <a:lvl5pPr marL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655295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68353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68353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655295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68353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68353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655295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68353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68353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568353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8229600" cy="3744416"/>
          </a:xfrm>
          <a:prstGeom prst="rect">
            <a:avLst/>
          </a:prstGeom>
        </p:spPr>
        <p:txBody>
          <a:bodyPr vert="horz"/>
          <a:lstStyle>
            <a:lvl1pPr algn="l">
              <a:defRPr sz="32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7543" y="1125538"/>
            <a:ext cx="8281169" cy="45354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9" name="Title 17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23112" cy="504056"/>
          </a:xfrm>
          <a:prstGeom prst="rect">
            <a:avLst/>
          </a:prstGeom>
        </p:spPr>
        <p:txBody>
          <a:bodyPr vert="horz"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+ Main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7543" y="1125539"/>
            <a:ext cx="8281169" cy="503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7543" y="1844825"/>
            <a:ext cx="8281169" cy="38164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Title 17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23112" cy="504056"/>
          </a:xfrm>
          <a:prstGeom prst="rect">
            <a:avLst/>
          </a:prstGeom>
        </p:spPr>
        <p:txBody>
          <a:bodyPr vert="horz"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+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7543" y="1125539"/>
            <a:ext cx="8281169" cy="503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7543" y="1844825"/>
            <a:ext cx="3888433" cy="38164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4860032" y="1844825"/>
            <a:ext cx="3888433" cy="38164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8" name="Title 17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23112" cy="504056"/>
          </a:xfrm>
          <a:prstGeom prst="rect">
            <a:avLst/>
          </a:prstGeom>
        </p:spPr>
        <p:txBody>
          <a:bodyPr vert="horz"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+ Two Columns, Paragraph +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7543" y="1125539"/>
            <a:ext cx="8281169" cy="503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  <a:endParaRPr lang="en-US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7543" y="1844825"/>
            <a:ext cx="3888433" cy="38164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860032" y="1844824"/>
            <a:ext cx="3888432" cy="3816424"/>
          </a:xfrm>
          <a:prstGeom prst="rect">
            <a:avLst/>
          </a:prstGeom>
        </p:spPr>
        <p:txBody>
          <a:bodyPr vert="horz"/>
          <a:lstStyle/>
          <a:p>
            <a:pPr lvl="0"/>
            <a:endParaRPr lang="en-US" noProof="0"/>
          </a:p>
        </p:txBody>
      </p:sp>
      <p:sp>
        <p:nvSpPr>
          <p:cNvPr id="10" name="Title 17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23112" cy="504056"/>
          </a:xfrm>
          <a:prstGeom prst="rect">
            <a:avLst/>
          </a:prstGeom>
        </p:spPr>
        <p:txBody>
          <a:bodyPr vert="horz"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, Paragraph +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76056" y="1125538"/>
            <a:ext cx="3888433" cy="4535487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7544" y="1125538"/>
            <a:ext cx="3888433" cy="4535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Title 17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23112" cy="504056"/>
          </a:xfrm>
          <a:prstGeom prst="rect">
            <a:avLst/>
          </a:prstGeom>
        </p:spPr>
        <p:txBody>
          <a:bodyPr vert="horz"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, Bullet list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7543" y="1125538"/>
            <a:ext cx="3960441" cy="4535487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1"/>
          </p:nvPr>
        </p:nvSpPr>
        <p:spPr>
          <a:xfrm>
            <a:off x="4716016" y="1125538"/>
            <a:ext cx="4177159" cy="4535487"/>
          </a:xfrm>
          <a:prstGeom prst="rect">
            <a:avLst/>
          </a:prstGeom>
        </p:spPr>
        <p:txBody>
          <a:bodyPr vert="horz"/>
          <a:lstStyle/>
          <a:p>
            <a:pPr lvl="0"/>
            <a:endParaRPr lang="en-US" noProof="0"/>
          </a:p>
        </p:txBody>
      </p:sp>
      <p:sp>
        <p:nvSpPr>
          <p:cNvPr id="8" name="Title 17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23112" cy="504056"/>
          </a:xfrm>
          <a:prstGeom prst="rect">
            <a:avLst/>
          </a:prstGeom>
        </p:spPr>
        <p:txBody>
          <a:bodyPr vert="horz"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, Bullet list +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7543" y="1125538"/>
            <a:ext cx="3960441" cy="4535487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4572000" y="1125538"/>
            <a:ext cx="4321175" cy="4535487"/>
          </a:xfrm>
          <a:prstGeom prst="rect">
            <a:avLst/>
          </a:prstGeom>
        </p:spPr>
        <p:txBody>
          <a:bodyPr vert="horz"/>
          <a:lstStyle/>
          <a:p>
            <a:pPr lvl="0"/>
            <a:endParaRPr lang="en-US" noProof="0"/>
          </a:p>
        </p:txBody>
      </p:sp>
      <p:sp>
        <p:nvSpPr>
          <p:cNvPr id="7" name="Title 17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23112" cy="504056"/>
          </a:xfrm>
          <a:prstGeom prst="rect">
            <a:avLst/>
          </a:prstGeom>
        </p:spPr>
        <p:txBody>
          <a:bodyPr vert="horz"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, Bullet lis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7543" y="1125538"/>
            <a:ext cx="3960441" cy="4535487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572000" y="1125538"/>
            <a:ext cx="4321175" cy="4535487"/>
          </a:xfrm>
          <a:prstGeom prst="rect">
            <a:avLst/>
          </a:prstGeom>
        </p:spPr>
        <p:txBody>
          <a:bodyPr vert="horz"/>
          <a:lstStyle/>
          <a:p>
            <a:pPr lvl="0"/>
            <a:endParaRPr lang="en-US" noProof="0" dirty="0"/>
          </a:p>
        </p:txBody>
      </p:sp>
      <p:sp>
        <p:nvSpPr>
          <p:cNvPr id="7" name="Title 17"/>
          <p:cNvSpPr>
            <a:spLocks noGrp="1"/>
          </p:cNvSpPr>
          <p:nvPr>
            <p:ph type="title"/>
          </p:nvPr>
        </p:nvSpPr>
        <p:spPr>
          <a:xfrm>
            <a:off x="395536" y="116632"/>
            <a:ext cx="6923112" cy="504056"/>
          </a:xfrm>
          <a:prstGeom prst="rect">
            <a:avLst/>
          </a:prstGeom>
        </p:spPr>
        <p:txBody>
          <a:bodyPr vert="horz"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34B9E5"/>
          </a:solidFill>
          <a:latin typeface="Arial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4B9E5"/>
          </a:solidFill>
          <a:latin typeface="Arial" pitchFamily="34" charset="0"/>
          <a:cs typeface="Arial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4B9E5"/>
          </a:solidFill>
          <a:latin typeface="Arial" pitchFamily="34" charset="0"/>
          <a:cs typeface="Arial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4B9E5"/>
          </a:solidFill>
          <a:latin typeface="Arial" pitchFamily="34" charset="0"/>
          <a:cs typeface="Arial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4B9E5"/>
          </a:solidFill>
          <a:latin typeface="Arial" pitchFamily="34" charset="0"/>
          <a:cs typeface="Arial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4B9E5"/>
          </a:solidFill>
          <a:latin typeface="Arial" pitchFamily="34" charset="0"/>
          <a:cs typeface="Arial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4B9E5"/>
          </a:solidFill>
          <a:latin typeface="Arial" pitchFamily="34" charset="0"/>
          <a:cs typeface="Arial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4B9E5"/>
          </a:solidFill>
          <a:latin typeface="Arial" pitchFamily="34" charset="0"/>
          <a:cs typeface="Arial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4B9E5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bs.nhs.uk/home/working-with-gp-practices" TargetMode="External"/><Relationship Id="rId7" Type="http://schemas.openxmlformats.org/officeDocument/2006/relationships/hyperlink" Target="https://go.tradeshift.com/register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adeshift.com/" TargetMode="External"/><Relationship Id="rId5" Type="http://schemas.openxmlformats.org/officeDocument/2006/relationships/hyperlink" Target="http://www.sbs.nhs.uk/home/working-with-suppliers/e-invoicing" TargetMode="External"/><Relationship Id="rId4" Type="http://schemas.openxmlformats.org/officeDocument/2006/relationships/hyperlink" Target="http://www.sbs.nhs.uk/home/working-with-suppliers/postal-invoicin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bs-w.supplier@nhs.ne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bs-w.supplier@nhs.ne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o.tradeshift.com/register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 bwMode="auto">
          <a:xfrm>
            <a:off x="179388" y="1052513"/>
            <a:ext cx="8229600" cy="3744912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Understanding Practice Payments</a:t>
            </a:r>
            <a:r>
              <a:rPr lang="en-US" dirty="0"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latin typeface="Arial" pitchFamily="34" charset="0"/>
                <a:cs typeface="Arial" pitchFamily="34" charset="0"/>
              </a:rPr>
              <a:t>Alan Edwards</a:t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800" dirty="0" smtClean="0">
                <a:latin typeface="Arial" pitchFamily="34" charset="0"/>
                <a:cs typeface="Arial" pitchFamily="34" charset="0"/>
              </a:rPr>
            </a:br>
            <a:r>
              <a:rPr lang="en-US" sz="1800" dirty="0" smtClean="0">
                <a:latin typeface="Arial" pitchFamily="34" charset="0"/>
                <a:cs typeface="Arial" pitchFamily="34" charset="0"/>
              </a:rPr>
              <a:t>Q1 2015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" y="1125538"/>
            <a:ext cx="9144000" cy="4535487"/>
          </a:xfrm>
        </p:spPr>
        <p:txBody>
          <a:bodyPr/>
          <a:lstStyle/>
          <a:p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GP Payments (NHAIS) NHS SBS Support site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GB" dirty="0">
                <a:latin typeface="Candara" pitchFamily="34" charset="0"/>
                <a:hlinkClick r:id="rId3"/>
              </a:rPr>
              <a:t>http://</a:t>
            </a:r>
            <a:r>
              <a:rPr lang="en-GB" dirty="0" smtClean="0">
                <a:latin typeface="Candara" pitchFamily="34" charset="0"/>
                <a:hlinkClick r:id="rId3"/>
              </a:rPr>
              <a:t>www.sbs.nhs.uk/home/working-with-gp-practices</a:t>
            </a:r>
            <a:r>
              <a:rPr lang="en-GB" dirty="0" smtClean="0">
                <a:latin typeface="Candara" pitchFamily="34" charset="0"/>
              </a:rPr>
              <a:t> </a:t>
            </a:r>
            <a:endParaRPr lang="en-GB" dirty="0">
              <a:latin typeface="Candara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GB" dirty="0" smtClean="0">
              <a:latin typeface="Candar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NHS SBS Postal invoicing guides, addresses and trust codes: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>
                <a:latin typeface="Candara" pitchFamily="34" charset="0"/>
                <a:hlinkClick r:id="rId4"/>
              </a:rPr>
              <a:t>http</a:t>
            </a:r>
            <a:r>
              <a:rPr lang="en-GB" dirty="0">
                <a:latin typeface="Candara" pitchFamily="34" charset="0"/>
                <a:hlinkClick r:id="rId4"/>
              </a:rPr>
              <a:t>://</a:t>
            </a:r>
            <a:r>
              <a:rPr lang="en-GB" dirty="0" smtClean="0">
                <a:latin typeface="Candara" pitchFamily="34" charset="0"/>
                <a:hlinkClick r:id="rId4"/>
              </a:rPr>
              <a:t>www.sbs.nhs.uk/home/working-with-suppliers/postal-invoicing</a:t>
            </a:r>
            <a:r>
              <a:rPr lang="en-GB" dirty="0" smtClean="0">
                <a:latin typeface="Candara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GB" dirty="0" smtClean="0">
              <a:latin typeface="Candar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NHS SBS eInvoicing support and user guides: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GB" dirty="0">
                <a:latin typeface="Candara" pitchFamily="34" charset="0"/>
                <a:hlinkClick r:id="rId5"/>
              </a:rPr>
              <a:t>http://</a:t>
            </a:r>
            <a:r>
              <a:rPr lang="en-GB" dirty="0" smtClean="0">
                <a:latin typeface="Candara" pitchFamily="34" charset="0"/>
                <a:hlinkClick r:id="rId5"/>
              </a:rPr>
              <a:t>www.sbs.nhs.uk/home/working-with-suppliers/e-invoicing</a:t>
            </a:r>
            <a:r>
              <a:rPr lang="en-GB" dirty="0" smtClean="0">
                <a:latin typeface="Candara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GB" dirty="0" smtClean="0">
              <a:latin typeface="Candar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Tradeshift links for sign up and support:</a:t>
            </a:r>
          </a:p>
          <a:p>
            <a:pPr marL="685800" lvl="1">
              <a:buFont typeface="Wingdings" pitchFamily="2" charset="2"/>
              <a:buChar char="Ø"/>
            </a:pPr>
            <a:r>
              <a:rPr lang="en-GB" dirty="0" smtClean="0">
                <a:latin typeface="Candara" pitchFamily="34" charset="0"/>
              </a:rPr>
              <a:t> </a:t>
            </a:r>
            <a:r>
              <a:rPr lang="en-GB" dirty="0">
                <a:latin typeface="Candara" pitchFamily="34" charset="0"/>
                <a:hlinkClick r:id="rId6"/>
              </a:rPr>
              <a:t>http://tradeshift.com</a:t>
            </a:r>
            <a:r>
              <a:rPr lang="en-GB" dirty="0" smtClean="0">
                <a:latin typeface="Candara" pitchFamily="34" charset="0"/>
                <a:hlinkClick r:id="rId6"/>
              </a:rPr>
              <a:t>/</a:t>
            </a:r>
            <a:r>
              <a:rPr lang="en-GB" dirty="0" smtClean="0">
                <a:latin typeface="Candara" pitchFamily="34" charset="0"/>
              </a:rPr>
              <a:t> &amp; </a:t>
            </a:r>
            <a:r>
              <a:rPr lang="en-GB" dirty="0">
                <a:latin typeface="Candara" pitchFamily="34" charset="0"/>
                <a:hlinkClick r:id="rId7"/>
              </a:rPr>
              <a:t>https://go.tradeshift.com/register</a:t>
            </a:r>
            <a:r>
              <a:rPr lang="en-GB" dirty="0">
                <a:latin typeface="Candara" pitchFamily="34" charset="0"/>
              </a:rPr>
              <a:t> </a:t>
            </a:r>
          </a:p>
          <a:p>
            <a:pPr marL="685800" lvl="1">
              <a:buFont typeface="Wingdings" pitchFamily="2" charset="2"/>
              <a:buChar char="Ø"/>
            </a:pPr>
            <a:endParaRPr lang="en-GB" dirty="0" smtClean="0">
              <a:latin typeface="Candara" pitchFamily="34" charset="0"/>
            </a:endParaRPr>
          </a:p>
          <a:p>
            <a:pPr marL="400050" indent="-457200">
              <a:buFont typeface="+mj-lt"/>
              <a:buAutoNum type="arabicPeriod"/>
            </a:pPr>
            <a:endParaRPr lang="en-GB" dirty="0" smtClean="0">
              <a:latin typeface="Candara" pitchFamily="34" charset="0"/>
            </a:endParaRPr>
          </a:p>
          <a:p>
            <a:pPr marL="0" indent="0">
              <a:buNone/>
            </a:pPr>
            <a:endParaRPr lang="en-GB" dirty="0" smtClean="0">
              <a:latin typeface="Candara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andara" pitchFamily="34" charset="0"/>
              </a:rPr>
              <a:t>	</a:t>
            </a:r>
            <a:endParaRPr lang="en-GB" i="1" dirty="0" smtClean="0">
              <a:latin typeface="Candara" pitchFamily="34" charset="0"/>
            </a:endParaRPr>
          </a:p>
        </p:txBody>
      </p:sp>
      <p:sp>
        <p:nvSpPr>
          <p:cNvPr id="5122" name="Title 4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Support and Self Help</a:t>
            </a:r>
          </a:p>
        </p:txBody>
      </p:sp>
    </p:spTree>
    <p:extLst>
      <p:ext uri="{BB962C8B-B14F-4D97-AF65-F5344CB8AC3E}">
        <p14:creationId xmlns:p14="http://schemas.microsoft.com/office/powerpoint/2010/main" val="266388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" y="1125538"/>
            <a:ext cx="9144000" cy="4535487"/>
          </a:xfrm>
        </p:spPr>
        <p:txBody>
          <a:bodyPr/>
          <a:lstStyle/>
          <a:p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NHS SBS GP / NHS Payment Support Helpdesk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GB" sz="2400" dirty="0" smtClean="0">
                <a:latin typeface="Candara" pitchFamily="34" charset="0"/>
              </a:rPr>
              <a:t>0303 123 1177</a:t>
            </a:r>
          </a:p>
          <a:p>
            <a:pPr marL="1257300" lvl="2" indent="-457200">
              <a:buFont typeface="Wingdings" pitchFamily="2" charset="2"/>
              <a:buChar char="Ø"/>
            </a:pPr>
            <a:r>
              <a:rPr lang="en-GB" sz="2000" b="1" dirty="0" smtClean="0">
                <a:latin typeface="Candara" pitchFamily="34" charset="0"/>
              </a:rPr>
              <a:t>GPs</a:t>
            </a:r>
            <a:r>
              <a:rPr lang="en-GB" sz="2000" dirty="0" smtClean="0">
                <a:latin typeface="Candara" pitchFamily="34" charset="0"/>
              </a:rPr>
              <a:t> Select Option 2 and then Option 1.</a:t>
            </a:r>
          </a:p>
          <a:p>
            <a:pPr marL="1257300" lvl="2" indent="-457200">
              <a:buFont typeface="Wingdings" pitchFamily="2" charset="2"/>
              <a:buChar char="Ø"/>
            </a:pPr>
            <a:r>
              <a:rPr lang="en-GB" sz="2000" b="1" dirty="0" smtClean="0">
                <a:latin typeface="Candara" pitchFamily="34" charset="0"/>
              </a:rPr>
              <a:t>NHS orgs </a:t>
            </a:r>
            <a:r>
              <a:rPr lang="en-GB" sz="2000" dirty="0" smtClean="0">
                <a:latin typeface="Candara" pitchFamily="34" charset="0"/>
              </a:rPr>
              <a:t>Select Option 2 and Option 2.</a:t>
            </a:r>
          </a:p>
          <a:p>
            <a:pPr marL="457200" indent="-457200">
              <a:buFont typeface="+mj-lt"/>
              <a:buAutoNum type="arabicPeriod"/>
            </a:pPr>
            <a:endParaRPr lang="en-GB" dirty="0" smtClean="0">
              <a:latin typeface="Candar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NHS </a:t>
            </a:r>
            <a:r>
              <a:rPr lang="en-GB" dirty="0">
                <a:latin typeface="Candara" pitchFamily="34" charset="0"/>
              </a:rPr>
              <a:t>SBS </a:t>
            </a:r>
            <a:r>
              <a:rPr lang="en-GB" dirty="0" smtClean="0">
                <a:latin typeface="Candara" pitchFamily="34" charset="0"/>
              </a:rPr>
              <a:t>GP / NHS </a:t>
            </a:r>
            <a:r>
              <a:rPr lang="en-GB" dirty="0">
                <a:latin typeface="Candara" pitchFamily="34" charset="0"/>
              </a:rPr>
              <a:t>Payment Support email</a:t>
            </a:r>
          </a:p>
          <a:p>
            <a:pPr marL="857250" lvl="1" indent="-457200">
              <a:buFont typeface="Wingdings" pitchFamily="2" charset="2"/>
              <a:buChar char="Ø"/>
            </a:pPr>
            <a:r>
              <a:rPr lang="en-GB" sz="2200" dirty="0" smtClean="0">
                <a:latin typeface="Candara" pitchFamily="34" charset="0"/>
                <a:hlinkClick r:id="rId3"/>
              </a:rPr>
              <a:t>Sbs-w.supplier@nhs.net</a:t>
            </a:r>
            <a:r>
              <a:rPr lang="en-GB" sz="2200" dirty="0" smtClean="0">
                <a:latin typeface="Candara" pitchFamily="34" charset="0"/>
              </a:rPr>
              <a:t> </a:t>
            </a:r>
            <a:endParaRPr lang="en-GB" sz="2200" dirty="0">
              <a:latin typeface="Candara" pitchFamily="34" charset="0"/>
            </a:endParaRPr>
          </a:p>
          <a:p>
            <a:pPr marL="685800" lvl="1">
              <a:buFont typeface="Wingdings" pitchFamily="2" charset="2"/>
              <a:buChar char="Ø"/>
            </a:pPr>
            <a:endParaRPr lang="en-GB" sz="2400" dirty="0" smtClean="0">
              <a:latin typeface="Candara" pitchFamily="34" charset="0"/>
            </a:endParaRPr>
          </a:p>
          <a:p>
            <a:pPr marL="400050" indent="-457200">
              <a:buFont typeface="+mj-lt"/>
              <a:buAutoNum type="arabicPeriod"/>
            </a:pPr>
            <a:endParaRPr lang="en-GB" dirty="0" smtClean="0">
              <a:latin typeface="Candara" pitchFamily="34" charset="0"/>
            </a:endParaRPr>
          </a:p>
          <a:p>
            <a:pPr marL="0" indent="0">
              <a:buNone/>
            </a:pPr>
            <a:endParaRPr lang="en-GB" dirty="0" smtClean="0">
              <a:latin typeface="Candara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andara" pitchFamily="34" charset="0"/>
              </a:rPr>
              <a:t>	</a:t>
            </a:r>
            <a:endParaRPr lang="en-GB" i="1" dirty="0" smtClean="0">
              <a:latin typeface="Candara" pitchFamily="34" charset="0"/>
            </a:endParaRPr>
          </a:p>
        </p:txBody>
      </p:sp>
      <p:sp>
        <p:nvSpPr>
          <p:cNvPr id="5122" name="Title 4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Support and Self Help</a:t>
            </a:r>
          </a:p>
        </p:txBody>
      </p:sp>
    </p:spTree>
    <p:extLst>
      <p:ext uri="{BB962C8B-B14F-4D97-AF65-F5344CB8AC3E}">
        <p14:creationId xmlns:p14="http://schemas.microsoft.com/office/powerpoint/2010/main" val="279474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NHAIS / Open Exeter Payments.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Invoice Payments.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Useful Links and Support.</a:t>
            </a:r>
          </a:p>
        </p:txBody>
      </p:sp>
      <p:sp>
        <p:nvSpPr>
          <p:cNvPr id="5122" name="Title 4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Agenda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 bwMode="auto">
          <a:xfrm>
            <a:off x="179388" y="1052513"/>
            <a:ext cx="8229600" cy="3744912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NHAIS / OPEN EXETER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66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Steps of NHAIS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652120" y="908721"/>
            <a:ext cx="349188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b="1" u="sng" dirty="0" smtClean="0"/>
          </a:p>
          <a:p>
            <a:r>
              <a:rPr lang="en-GB" sz="1400" b="1" u="sng" dirty="0" smtClean="0"/>
              <a:t>Challenges of the process</a:t>
            </a:r>
          </a:p>
          <a:p>
            <a:endParaRPr lang="en-GB" sz="1400" b="1" dirty="0" smtClean="0"/>
          </a:p>
          <a:p>
            <a:r>
              <a:rPr lang="en-GB" sz="1400" b="1" dirty="0" smtClean="0"/>
              <a:t>SBS Supplier Set Up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400" dirty="0" smtClean="0"/>
              <a:t>Can </a:t>
            </a:r>
            <a:r>
              <a:rPr lang="en-GB" sz="1400" dirty="0"/>
              <a:t>cause delays in payments causing increase contact into SBS </a:t>
            </a:r>
          </a:p>
          <a:p>
            <a:endParaRPr lang="en-GB" sz="1400" b="1" dirty="0" smtClean="0"/>
          </a:p>
          <a:p>
            <a:r>
              <a:rPr lang="en-GB" sz="1400" b="1" dirty="0" smtClean="0"/>
              <a:t>Auto </a:t>
            </a:r>
            <a:r>
              <a:rPr lang="en-GB" sz="1400" b="1" dirty="0"/>
              <a:t>Code creation overnight for invoices needing code creation </a:t>
            </a:r>
            <a:endParaRPr lang="en-GB" sz="1400" b="1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sz="1400" dirty="0" smtClean="0"/>
              <a:t>Payment runs happen the day after interface , this </a:t>
            </a:r>
            <a:r>
              <a:rPr lang="en-GB" sz="1400" dirty="0"/>
              <a:t>can cause additional contact into </a:t>
            </a:r>
            <a:r>
              <a:rPr lang="en-GB" sz="1400" dirty="0" smtClean="0"/>
              <a:t>SBS, </a:t>
            </a:r>
            <a:r>
              <a:rPr lang="en-GB" sz="1400" dirty="0"/>
              <a:t>as Credits on differing Codes will not  be matched to Invoices with codes already present and vice </a:t>
            </a:r>
            <a:r>
              <a:rPr lang="en-GB" sz="1400" dirty="0" smtClean="0"/>
              <a:t>versa</a:t>
            </a:r>
          </a:p>
        </p:txBody>
      </p:sp>
      <p:sp>
        <p:nvSpPr>
          <p:cNvPr id="2" name="Rectangle 1"/>
          <p:cNvSpPr/>
          <p:nvPr/>
        </p:nvSpPr>
        <p:spPr>
          <a:xfrm>
            <a:off x="-4556" y="5491731"/>
            <a:ext cx="9144000" cy="13326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8359"/>
            <a:ext cx="5328592" cy="5733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108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b="1" dirty="0">
                <a:latin typeface="Candara" pitchFamily="34" charset="0"/>
              </a:rPr>
              <a:t>Not receiving remittance advice</a:t>
            </a:r>
            <a:r>
              <a:rPr lang="en-GB" b="1" dirty="0" smtClean="0">
                <a:latin typeface="Candara" pitchFamily="34" charset="0"/>
              </a:rPr>
              <a:t>.</a:t>
            </a:r>
          </a:p>
          <a:p>
            <a:pPr lvl="1">
              <a:buFont typeface="Wingdings" pitchFamily="2" charset="2"/>
              <a:buChar char="q"/>
            </a:pPr>
            <a:r>
              <a:rPr lang="en-GB" dirty="0"/>
              <a:t>Initial system alignment disabled </a:t>
            </a:r>
            <a:r>
              <a:rPr lang="en-GB" dirty="0" smtClean="0"/>
              <a:t>remittance sending.</a:t>
            </a:r>
          </a:p>
          <a:p>
            <a:pPr lvl="1" indent="-342900">
              <a:buFont typeface="+mj-lt"/>
              <a:buAutoNum type="alphaUcPeriod"/>
            </a:pPr>
            <a:r>
              <a:rPr lang="en-GB" dirty="0" smtClean="0">
                <a:latin typeface="Candara" pitchFamily="34" charset="0"/>
              </a:rPr>
              <a:t>Contact NHS SBS and request remittance advice be sent to email of choice.</a:t>
            </a:r>
          </a:p>
          <a:p>
            <a:pPr marL="400050" lvl="1" indent="0">
              <a:buNone/>
            </a:pPr>
            <a:r>
              <a:rPr lang="en-GB" dirty="0" smtClean="0">
                <a:latin typeface="Candara" pitchFamily="34" charset="0"/>
              </a:rPr>
              <a:t>	(</a:t>
            </a:r>
            <a:r>
              <a:rPr lang="en-GB" dirty="0" smtClean="0">
                <a:latin typeface="Candara" pitchFamily="34" charset="0"/>
                <a:hlinkClick r:id="rId3"/>
              </a:rPr>
              <a:t>Sbs-w.supplier@nhs.net</a:t>
            </a:r>
            <a:r>
              <a:rPr lang="en-GB" dirty="0" smtClean="0">
                <a:latin typeface="Candara" pitchFamily="34" charset="0"/>
              </a:rPr>
              <a:t>)</a:t>
            </a:r>
            <a:endParaRPr lang="en-GB" dirty="0">
              <a:latin typeface="Candara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GB" dirty="0" smtClean="0">
              <a:latin typeface="Candar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b="1" dirty="0" smtClean="0">
                <a:latin typeface="Candara" pitchFamily="34" charset="0"/>
              </a:rPr>
              <a:t>Remittance sometimes makes it difficult to reconcile payments.</a:t>
            </a:r>
          </a:p>
          <a:p>
            <a:pPr lvl="1" indent="-342900">
              <a:buFont typeface="Wingdings" pitchFamily="2" charset="2"/>
              <a:buChar char="q"/>
            </a:pPr>
            <a:r>
              <a:rPr lang="en-GB" dirty="0" smtClean="0">
                <a:latin typeface="Candara" pitchFamily="34" charset="0"/>
              </a:rPr>
              <a:t>Due to format of file sent to NHS SBS to pay via Oracle</a:t>
            </a:r>
          </a:p>
          <a:p>
            <a:pPr lvl="1" indent="-342900">
              <a:buFont typeface="Wingdings" pitchFamily="2" charset="2"/>
              <a:buChar char="q"/>
            </a:pPr>
            <a:r>
              <a:rPr lang="en-GB" dirty="0" smtClean="0">
                <a:latin typeface="Candara" pitchFamily="34" charset="0"/>
              </a:rPr>
              <a:t>Due to split payments between CCG and NHSE.</a:t>
            </a:r>
          </a:p>
          <a:p>
            <a:pPr lvl="1" indent="-342900">
              <a:buFont typeface="+mj-lt"/>
              <a:buAutoNum type="alphaUcPeriod"/>
            </a:pPr>
            <a:r>
              <a:rPr lang="en-GB" dirty="0" smtClean="0">
                <a:latin typeface="Candara" pitchFamily="34" charset="0"/>
              </a:rPr>
              <a:t>Utilise Open Exeter to understand the breakdown of payments.</a:t>
            </a:r>
          </a:p>
          <a:p>
            <a:pPr lvl="1" indent="-342900">
              <a:buFont typeface="+mj-lt"/>
              <a:buAutoNum type="alphaUcPeriod"/>
            </a:pPr>
            <a:r>
              <a:rPr lang="en-GB" dirty="0" smtClean="0">
                <a:latin typeface="Candara" pitchFamily="34" charset="0"/>
              </a:rPr>
              <a:t>Contact NHS SBS supplier support for assistance 0303 123 1177.</a:t>
            </a:r>
          </a:p>
        </p:txBody>
      </p:sp>
      <p:sp>
        <p:nvSpPr>
          <p:cNvPr id="5122" name="Title 4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NHAIS / Open Exeter</a:t>
            </a:r>
          </a:p>
        </p:txBody>
      </p:sp>
    </p:spTree>
    <p:extLst>
      <p:ext uri="{BB962C8B-B14F-4D97-AF65-F5344CB8AC3E}">
        <p14:creationId xmlns:p14="http://schemas.microsoft.com/office/powerpoint/2010/main" val="116720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" y="1125538"/>
            <a:ext cx="9144000" cy="4535487"/>
          </a:xfrm>
        </p:spPr>
        <p:txBody>
          <a:bodyPr/>
          <a:lstStyle/>
          <a:p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Who is paying?</a:t>
            </a:r>
          </a:p>
          <a:p>
            <a:pPr marL="457200" indent="-457200">
              <a:buFont typeface="+mj-lt"/>
              <a:buAutoNum type="arabicPeriod"/>
            </a:pPr>
            <a:endParaRPr lang="en-GB" dirty="0" smtClean="0">
              <a:latin typeface="Candar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When do they pay? 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GB" dirty="0" smtClean="0">
                <a:latin typeface="Candara" pitchFamily="34" charset="0"/>
              </a:rPr>
              <a:t>Ask either NHSE, CCG or SBS Helpdesk </a:t>
            </a:r>
          </a:p>
          <a:p>
            <a:pPr marL="400050" lvl="1" indent="0">
              <a:buNone/>
            </a:pPr>
            <a:r>
              <a:rPr lang="en-GB" dirty="0">
                <a:latin typeface="Candara" pitchFamily="34" charset="0"/>
              </a:rPr>
              <a:t>	</a:t>
            </a:r>
            <a:r>
              <a:rPr lang="en-GB" dirty="0" smtClean="0">
                <a:latin typeface="Candara" pitchFamily="34" charset="0"/>
              </a:rPr>
              <a:t>	to confirm payment times</a:t>
            </a:r>
          </a:p>
          <a:p>
            <a:pPr marL="0" indent="0">
              <a:buNone/>
            </a:pPr>
            <a:endParaRPr lang="en-GB" dirty="0" smtClean="0">
              <a:latin typeface="Candara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Allow at least  3 days for BACs to clear.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Check Open Exeter once money reaches account.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Sign up for remittance via NHS SBS Support desk.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Call the dedicated GP support desk for any assistance.</a:t>
            </a:r>
          </a:p>
          <a:p>
            <a:pPr marL="857250" lvl="1" indent="-457200">
              <a:buFont typeface="Wingdings" pitchFamily="2" charset="2"/>
              <a:buChar char="ü"/>
            </a:pPr>
            <a:endParaRPr lang="en-GB" i="1" dirty="0" smtClean="0">
              <a:latin typeface="Candara" pitchFamily="34" charset="0"/>
            </a:endParaRPr>
          </a:p>
        </p:txBody>
      </p:sp>
      <p:sp>
        <p:nvSpPr>
          <p:cNvPr id="5122" name="Title 4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>
                <a:latin typeface="Arial" pitchFamily="34" charset="0"/>
                <a:cs typeface="Arial" pitchFamily="34" charset="0"/>
              </a:rPr>
              <a:t>NHAIS / Open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Exeter Useful Tips</a:t>
            </a:r>
          </a:p>
        </p:txBody>
      </p:sp>
      <p:pic>
        <p:nvPicPr>
          <p:cNvPr id="1026" name="Picture 2" descr="http://www.dreamcorner.co.uk/wp-content/uploads/2012/06/Dream-Corner-timing-is-everyth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052736"/>
            <a:ext cx="2181430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Wh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046" y="3645024"/>
            <a:ext cx="1548851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778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 bwMode="auto">
          <a:xfrm>
            <a:off x="179388" y="1052513"/>
            <a:ext cx="8229600" cy="3744912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INVOICE PAYMENTS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Paper &amp; Electronic.</a:t>
            </a:r>
          </a:p>
        </p:txBody>
      </p:sp>
    </p:spTree>
    <p:extLst>
      <p:ext uri="{BB962C8B-B14F-4D97-AF65-F5344CB8AC3E}">
        <p14:creationId xmlns:p14="http://schemas.microsoft.com/office/powerpoint/2010/main" val="105599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" y="1125538"/>
            <a:ext cx="9144000" cy="4535487"/>
          </a:xfrm>
        </p:spPr>
        <p:txBody>
          <a:bodyPr/>
          <a:lstStyle/>
          <a:p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Send the invoices by post to our post and scanning department. </a:t>
            </a:r>
          </a:p>
          <a:p>
            <a:pPr marL="0" indent="0">
              <a:buNone/>
            </a:pPr>
            <a:r>
              <a:rPr lang="en-GB" dirty="0">
                <a:latin typeface="Candara" pitchFamily="34" charset="0"/>
              </a:rPr>
              <a:t>	</a:t>
            </a:r>
            <a:endParaRPr lang="en-GB" dirty="0" smtClean="0">
              <a:latin typeface="Candara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andara" pitchFamily="34" charset="0"/>
              </a:rPr>
              <a:t>	</a:t>
            </a:r>
            <a:r>
              <a:rPr lang="en-GB" dirty="0" smtClean="0">
                <a:latin typeface="Candara" pitchFamily="34" charset="0"/>
              </a:rPr>
              <a:t>You will need:</a:t>
            </a:r>
          </a:p>
          <a:p>
            <a:pPr marL="0" indent="0">
              <a:buNone/>
            </a:pPr>
            <a:endParaRPr lang="en-GB" dirty="0" smtClean="0">
              <a:latin typeface="Candara" pitchFamily="34" charset="0"/>
            </a:endParaRPr>
          </a:p>
          <a:p>
            <a:pPr marL="1085850" lvl="2">
              <a:buFont typeface="Wingdings" pitchFamily="2" charset="2"/>
              <a:buChar char="ü"/>
            </a:pPr>
            <a:r>
              <a:rPr lang="en-GB" b="1" i="1" dirty="0" smtClean="0">
                <a:latin typeface="Candara" pitchFamily="34" charset="0"/>
              </a:rPr>
              <a:t>Org Name: </a:t>
            </a:r>
            <a:r>
              <a:rPr lang="en-GB" b="1" i="1" dirty="0">
                <a:latin typeface="Candara" pitchFamily="34" charset="0"/>
              </a:rPr>
              <a:t>		</a:t>
            </a:r>
            <a:r>
              <a:rPr lang="en-GB" dirty="0" smtClean="0">
                <a:latin typeface="Candara" pitchFamily="34" charset="0"/>
              </a:rPr>
              <a:t>E.g</a:t>
            </a:r>
            <a:r>
              <a:rPr lang="en-GB" dirty="0">
                <a:latin typeface="Candara" pitchFamily="34" charset="0"/>
              </a:rPr>
              <a:t>. 		</a:t>
            </a:r>
            <a:r>
              <a:rPr lang="en-GB" i="1" dirty="0" smtClean="0"/>
              <a:t>NHS Hammersmith and Fulham CCG</a:t>
            </a:r>
            <a:endParaRPr lang="en-GB" i="1" dirty="0">
              <a:latin typeface="Candara" pitchFamily="34" charset="0"/>
            </a:endParaRPr>
          </a:p>
          <a:p>
            <a:pPr marL="1085850" lvl="2">
              <a:buFont typeface="Wingdings" pitchFamily="2" charset="2"/>
              <a:buChar char="ü"/>
            </a:pPr>
            <a:endParaRPr lang="en-GB" b="1" i="1" dirty="0" smtClean="0">
              <a:latin typeface="Candara" pitchFamily="34" charset="0"/>
            </a:endParaRPr>
          </a:p>
          <a:p>
            <a:pPr marL="1085850" lvl="2">
              <a:buFont typeface="Wingdings" pitchFamily="2" charset="2"/>
              <a:buChar char="ü"/>
            </a:pPr>
            <a:r>
              <a:rPr lang="en-GB" b="1" i="1" dirty="0" smtClean="0">
                <a:latin typeface="Candara" pitchFamily="34" charset="0"/>
              </a:rPr>
              <a:t>Org Code:</a:t>
            </a:r>
            <a:r>
              <a:rPr lang="en-GB" dirty="0" smtClean="0">
                <a:latin typeface="Candara" pitchFamily="34" charset="0"/>
              </a:rPr>
              <a:t> </a:t>
            </a:r>
            <a:r>
              <a:rPr lang="en-GB" dirty="0">
                <a:latin typeface="Candara" pitchFamily="34" charset="0"/>
              </a:rPr>
              <a:t>		E.g. 		</a:t>
            </a:r>
            <a:r>
              <a:rPr lang="en-GB" i="1" dirty="0" smtClean="0"/>
              <a:t>08C</a:t>
            </a:r>
            <a:endParaRPr lang="en-GB" i="1" dirty="0"/>
          </a:p>
          <a:p>
            <a:pPr marL="1085850" lvl="2">
              <a:buFont typeface="Wingdings" pitchFamily="2" charset="2"/>
              <a:buChar char="ü"/>
            </a:pPr>
            <a:endParaRPr lang="en-GB" b="1" i="1" dirty="0" smtClean="0">
              <a:latin typeface="Candara" pitchFamily="34" charset="0"/>
            </a:endParaRPr>
          </a:p>
          <a:p>
            <a:pPr marL="1085850" lvl="2">
              <a:buFont typeface="Wingdings" pitchFamily="2" charset="2"/>
              <a:buChar char="ü"/>
            </a:pPr>
            <a:r>
              <a:rPr lang="en-GB" b="1" i="1" dirty="0" smtClean="0">
                <a:latin typeface="Candara" pitchFamily="34" charset="0"/>
              </a:rPr>
              <a:t>Payables Code:</a:t>
            </a:r>
            <a:r>
              <a:rPr lang="en-GB" b="1" i="1" dirty="0">
                <a:latin typeface="Candara" pitchFamily="34" charset="0"/>
              </a:rPr>
              <a:t>	</a:t>
            </a:r>
            <a:r>
              <a:rPr lang="en-GB" dirty="0">
                <a:latin typeface="Candara" pitchFamily="34" charset="0"/>
              </a:rPr>
              <a:t>E.g. 		</a:t>
            </a:r>
            <a:r>
              <a:rPr lang="en-GB" i="1" dirty="0"/>
              <a:t>Payables </a:t>
            </a:r>
            <a:r>
              <a:rPr lang="en-GB" i="1" dirty="0" smtClean="0"/>
              <a:t>K615</a:t>
            </a:r>
            <a:endParaRPr lang="en-GB" i="1" dirty="0"/>
          </a:p>
          <a:p>
            <a:pPr marL="857250" lvl="1" indent="-457200">
              <a:buFont typeface="Wingdings" pitchFamily="2" charset="2"/>
              <a:buChar char="ü"/>
            </a:pPr>
            <a:endParaRPr lang="en-GB" i="1" dirty="0" smtClean="0">
              <a:latin typeface="Candara" pitchFamily="34" charset="0"/>
            </a:endParaRPr>
          </a:p>
          <a:p>
            <a:pPr marL="1085850" lvl="2" indent="-285750">
              <a:buFont typeface="Wingdings" pitchFamily="2" charset="2"/>
              <a:buChar char="ü"/>
            </a:pPr>
            <a:r>
              <a:rPr lang="en-GB" b="1" i="1" dirty="0">
                <a:latin typeface="Candara" pitchFamily="34" charset="0"/>
              </a:rPr>
              <a:t>Address: </a:t>
            </a:r>
            <a:r>
              <a:rPr lang="en-GB" b="1" i="1" dirty="0" smtClean="0">
                <a:latin typeface="Candara" pitchFamily="34" charset="0"/>
              </a:rPr>
              <a:t>				</a:t>
            </a:r>
            <a:r>
              <a:rPr lang="en-GB" i="1" dirty="0" smtClean="0"/>
              <a:t>PHOENIX </a:t>
            </a:r>
            <a:r>
              <a:rPr lang="en-GB" i="1" dirty="0"/>
              <a:t>HOUSE </a:t>
            </a:r>
          </a:p>
          <a:p>
            <a:pPr marL="800100" lvl="2" indent="0">
              <a:buNone/>
            </a:pPr>
            <a:r>
              <a:rPr lang="en-GB" i="1" dirty="0"/>
              <a:t>						</a:t>
            </a:r>
            <a:r>
              <a:rPr lang="en-GB" i="1" dirty="0" smtClean="0"/>
              <a:t>	TOPCLIFFE </a:t>
            </a:r>
            <a:r>
              <a:rPr lang="en-GB" i="1" dirty="0"/>
              <a:t>LANE</a:t>
            </a:r>
            <a:br>
              <a:rPr lang="en-GB" i="1" dirty="0"/>
            </a:br>
            <a:r>
              <a:rPr lang="en-GB" i="1" dirty="0"/>
              <a:t>							WAKEFIELD</a:t>
            </a:r>
            <a:br>
              <a:rPr lang="en-GB" i="1" dirty="0"/>
            </a:br>
            <a:r>
              <a:rPr lang="en-GB" i="1" dirty="0"/>
              <a:t>							WF3 1WE</a:t>
            </a:r>
          </a:p>
          <a:p>
            <a:pPr marL="800100" lvl="2" indent="0">
              <a:buNone/>
            </a:pPr>
            <a:r>
              <a:rPr lang="en-GB" dirty="0">
                <a:latin typeface="Candara" pitchFamily="34" charset="0"/>
              </a:rPr>
              <a:t>	</a:t>
            </a:r>
            <a:r>
              <a:rPr lang="en-GB" dirty="0" smtClean="0">
                <a:latin typeface="Candara" pitchFamily="34" charset="0"/>
              </a:rPr>
              <a:t>						</a:t>
            </a:r>
            <a:endParaRPr lang="en-GB" dirty="0" smtClean="0"/>
          </a:p>
        </p:txBody>
      </p:sp>
      <p:sp>
        <p:nvSpPr>
          <p:cNvPr id="5122" name="Title 4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Invoice Payments – Paper</a:t>
            </a:r>
          </a:p>
        </p:txBody>
      </p:sp>
    </p:spTree>
    <p:extLst>
      <p:ext uri="{BB962C8B-B14F-4D97-AF65-F5344CB8AC3E}">
        <p14:creationId xmlns:p14="http://schemas.microsoft.com/office/powerpoint/2010/main" val="227771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" y="1125538"/>
            <a:ext cx="9144000" cy="4535487"/>
          </a:xfrm>
        </p:spPr>
        <p:txBody>
          <a:bodyPr/>
          <a:lstStyle/>
          <a:p>
            <a:endParaRPr lang="en-GB" dirty="0" smtClean="0"/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latin typeface="Candara" pitchFamily="34" charset="0"/>
              </a:rPr>
              <a:t>Submit the invoices via our Tradeshift eInvoicing payments system:</a:t>
            </a:r>
          </a:p>
          <a:p>
            <a:pPr marL="0" indent="0">
              <a:buNone/>
            </a:pPr>
            <a:endParaRPr lang="en-GB" dirty="0" smtClean="0">
              <a:latin typeface="Candara" pitchFamily="34" charset="0"/>
            </a:endParaRPr>
          </a:p>
          <a:p>
            <a:pPr marL="0" indent="0">
              <a:buNone/>
            </a:pPr>
            <a:r>
              <a:rPr lang="en-GB" dirty="0">
                <a:latin typeface="Candara" pitchFamily="34" charset="0"/>
              </a:rPr>
              <a:t>	</a:t>
            </a:r>
            <a:r>
              <a:rPr lang="en-GB" dirty="0" smtClean="0">
                <a:latin typeface="Candara" pitchFamily="34" charset="0"/>
              </a:rPr>
              <a:t>You will need to sign up to a </a:t>
            </a:r>
            <a:r>
              <a:rPr lang="en-GB" dirty="0">
                <a:latin typeface="Candara" pitchFamily="34" charset="0"/>
              </a:rPr>
              <a:t>Tradeshift account at </a:t>
            </a:r>
            <a:r>
              <a:rPr lang="en-GB" dirty="0" smtClean="0">
                <a:latin typeface="Candara" pitchFamily="34" charset="0"/>
              </a:rPr>
              <a:t>	</a:t>
            </a:r>
            <a:r>
              <a:rPr lang="en-GB" dirty="0" smtClean="0">
                <a:latin typeface="Candara" pitchFamily="34" charset="0"/>
                <a:hlinkClick r:id="rId3"/>
              </a:rPr>
              <a:t>https</a:t>
            </a:r>
            <a:r>
              <a:rPr lang="en-GB" dirty="0">
                <a:latin typeface="Candara" pitchFamily="34" charset="0"/>
                <a:hlinkClick r:id="rId3"/>
              </a:rPr>
              <a:t>://</a:t>
            </a:r>
            <a:r>
              <a:rPr lang="en-GB" dirty="0" smtClean="0">
                <a:latin typeface="Candara" pitchFamily="34" charset="0"/>
                <a:hlinkClick r:id="rId3"/>
              </a:rPr>
              <a:t>go.tradeshift.com/register</a:t>
            </a:r>
            <a:r>
              <a:rPr lang="en-GB" dirty="0" smtClean="0">
                <a:latin typeface="Candara" pitchFamily="34" charset="0"/>
              </a:rPr>
              <a:t> </a:t>
            </a:r>
          </a:p>
          <a:p>
            <a:pPr marL="0" indent="0">
              <a:buNone/>
            </a:pPr>
            <a:endParaRPr lang="en-GB" dirty="0">
              <a:latin typeface="Candara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Candara" pitchFamily="34" charset="0"/>
              </a:rPr>
              <a:t>	You will then need to connect to NHS Shared Business Services, which only 	takes a moment.</a:t>
            </a:r>
          </a:p>
          <a:p>
            <a:pPr marL="0" indent="0">
              <a:buNone/>
            </a:pPr>
            <a:endParaRPr lang="en-GB" dirty="0">
              <a:latin typeface="Candara" pitchFamily="34" charset="0"/>
            </a:endParaRPr>
          </a:p>
          <a:p>
            <a:pPr marL="0" indent="0">
              <a:buNone/>
            </a:pPr>
            <a:r>
              <a:rPr lang="en-GB" dirty="0" smtClean="0">
                <a:latin typeface="Candara" pitchFamily="34" charset="0"/>
              </a:rPr>
              <a:t>	You then need to connect to the NHS organisations you wish to invoice.</a:t>
            </a:r>
          </a:p>
          <a:p>
            <a:pPr marL="857250" lvl="1" indent="-457200">
              <a:buFont typeface="Wingdings" pitchFamily="2" charset="2"/>
              <a:buChar char="ü"/>
            </a:pPr>
            <a:endParaRPr lang="en-GB" i="1" dirty="0" smtClean="0">
              <a:latin typeface="Candara" pitchFamily="34" charset="0"/>
            </a:endParaRPr>
          </a:p>
        </p:txBody>
      </p:sp>
      <p:sp>
        <p:nvSpPr>
          <p:cNvPr id="5122" name="Title 4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Invoice Payments – Electronic</a:t>
            </a:r>
          </a:p>
        </p:txBody>
      </p:sp>
    </p:spTree>
    <p:extLst>
      <p:ext uri="{BB962C8B-B14F-4D97-AF65-F5344CB8AC3E}">
        <p14:creationId xmlns:p14="http://schemas.microsoft.com/office/powerpoint/2010/main" val="256041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ain Content Master">
  <a:themeElements>
    <a:clrScheme name="NHS Shared Business Services Colour Palette">
      <a:dk1>
        <a:srgbClr val="1E1E1E"/>
      </a:dk1>
      <a:lt1>
        <a:srgbClr val="FFFFFF"/>
      </a:lt1>
      <a:dk2>
        <a:srgbClr val="A7A7A7"/>
      </a:dk2>
      <a:lt2>
        <a:srgbClr val="535353"/>
      </a:lt2>
      <a:accent1>
        <a:srgbClr val="27AAE1"/>
      </a:accent1>
      <a:accent2>
        <a:srgbClr val="0065BD"/>
      </a:accent2>
      <a:accent3>
        <a:srgbClr val="1E1E1E"/>
      </a:accent3>
      <a:accent4>
        <a:srgbClr val="1C75BC"/>
      </a:accent4>
      <a:accent5>
        <a:srgbClr val="2BB673"/>
      </a:accent5>
      <a:accent6>
        <a:srgbClr val="D94E9C"/>
      </a:accent6>
      <a:hlink>
        <a:srgbClr val="27AAE1"/>
      </a:hlink>
      <a:folHlink>
        <a:srgbClr val="27AAE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5873</TotalTime>
  <Words>265</Words>
  <Application>Microsoft Office PowerPoint</Application>
  <PresentationFormat>On-screen Show (4:3)</PresentationFormat>
  <Paragraphs>95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Title Slide</vt:lpstr>
      <vt:lpstr>Main Content Master</vt:lpstr>
      <vt:lpstr>Understanding Practice Payments   Alan Edwards  Q1 2015</vt:lpstr>
      <vt:lpstr>Agenda</vt:lpstr>
      <vt:lpstr>   NHAIS / OPEN EXETER </vt:lpstr>
      <vt:lpstr>Steps of NHAIS</vt:lpstr>
      <vt:lpstr>NHAIS / Open Exeter</vt:lpstr>
      <vt:lpstr>NHAIS / Open Exeter Useful Tips</vt:lpstr>
      <vt:lpstr>   INVOICE PAYMENTS Paper &amp; Electronic.</vt:lpstr>
      <vt:lpstr>Invoice Payments – Paper</vt:lpstr>
      <vt:lpstr>Invoice Payments – Electronic</vt:lpstr>
      <vt:lpstr>Support and Self Help</vt:lpstr>
      <vt:lpstr>Support and Self Help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Sabrina NNEKE</dc:creator>
  <cp:lastModifiedBy>Kayleigh Cooper</cp:lastModifiedBy>
  <cp:revision>522</cp:revision>
  <cp:lastPrinted>2014-11-13T17:26:52Z</cp:lastPrinted>
  <dcterms:modified xsi:type="dcterms:W3CDTF">2015-02-24T08:11:39Z</dcterms:modified>
</cp:coreProperties>
</file>