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942" r:id="rId5"/>
  </p:sldMasterIdLst>
  <p:notesMasterIdLst>
    <p:notesMasterId r:id="rId29"/>
  </p:notesMasterIdLst>
  <p:handoutMasterIdLst>
    <p:handoutMasterId r:id="rId30"/>
  </p:handoutMasterIdLst>
  <p:sldIdLst>
    <p:sldId id="1923" r:id="rId6"/>
    <p:sldId id="2147473004" r:id="rId7"/>
    <p:sldId id="2147472952" r:id="rId8"/>
    <p:sldId id="2147472989" r:id="rId9"/>
    <p:sldId id="2147472990" r:id="rId10"/>
    <p:sldId id="2147472991" r:id="rId11"/>
    <p:sldId id="2147472996" r:id="rId12"/>
    <p:sldId id="2147472997" r:id="rId13"/>
    <p:sldId id="2147472992" r:id="rId14"/>
    <p:sldId id="2147472953" r:id="rId15"/>
    <p:sldId id="2145707283" r:id="rId16"/>
    <p:sldId id="2145707361" r:id="rId17"/>
    <p:sldId id="2147474255" r:id="rId18"/>
    <p:sldId id="2147472986" r:id="rId19"/>
    <p:sldId id="2147472985" r:id="rId20"/>
    <p:sldId id="2147473002" r:id="rId21"/>
    <p:sldId id="2147473000" r:id="rId22"/>
    <p:sldId id="2147473001" r:id="rId23"/>
    <p:sldId id="1974" r:id="rId24"/>
    <p:sldId id="2145707290" r:id="rId25"/>
    <p:sldId id="2147473003" r:id="rId26"/>
    <p:sldId id="2145707281" r:id="rId27"/>
    <p:sldId id="2145707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A6E09F-27C7-FBF2-226B-E97CECB64AB5}" name="Pallavi Dawda" initials="PD" userId="S::p.dawda@england.nhs.uk::89de65ee-7c2e-4d9a-8839-8664ae66035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2CC"/>
    <a:srgbClr val="99DBD6"/>
    <a:srgbClr val="99DDEB"/>
    <a:srgbClr val="80D4E7"/>
    <a:srgbClr val="005EB8"/>
    <a:srgbClr val="E8EDEE"/>
    <a:srgbClr val="003087"/>
    <a:srgbClr val="82D1CB"/>
    <a:srgbClr val="00A499"/>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A38AC-D4E2-41E9-96F2-72C8291E0E2F}" vWet="4" dt="2023-11-22T11:22:52.596"/>
    <p1510:client id="{928B3B5F-4029-486D-BDD7-5A748C12B28B}" v="212" dt="2023-11-22T15:17:30.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4.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Carson" userId="ba20930d-46e3-498f-b789-92fbce571660" providerId="ADAL" clId="{928B3B5F-4029-486D-BDD7-5A748C12B28B}"/>
    <pc:docChg chg="undo custSel addSld delSld modSld sldOrd">
      <pc:chgData name="Tony Carson" userId="ba20930d-46e3-498f-b789-92fbce571660" providerId="ADAL" clId="{928B3B5F-4029-486D-BDD7-5A748C12B28B}" dt="2023-11-22T15:17:30.005" v="4016" actId="20577"/>
      <pc:docMkLst>
        <pc:docMk/>
      </pc:docMkLst>
      <pc:sldChg chg="addSp modSp mod">
        <pc:chgData name="Tony Carson" userId="ba20930d-46e3-498f-b789-92fbce571660" providerId="ADAL" clId="{928B3B5F-4029-486D-BDD7-5A748C12B28B}" dt="2023-11-21T22:14:54.782" v="3610" actId="20577"/>
        <pc:sldMkLst>
          <pc:docMk/>
          <pc:sldMk cId="3830231407" sldId="1923"/>
        </pc:sldMkLst>
        <pc:spChg chg="mod">
          <ac:chgData name="Tony Carson" userId="ba20930d-46e3-498f-b789-92fbce571660" providerId="ADAL" clId="{928B3B5F-4029-486D-BDD7-5A748C12B28B}" dt="2023-11-21T19:10:27.985" v="38" actId="20577"/>
          <ac:spMkLst>
            <pc:docMk/>
            <pc:sldMk cId="3830231407" sldId="1923"/>
            <ac:spMk id="2" creationId="{623499A9-ADAE-F54A-B49E-F294E7BCE9E8}"/>
          </ac:spMkLst>
        </pc:spChg>
        <pc:spChg chg="add mod">
          <ac:chgData name="Tony Carson" userId="ba20930d-46e3-498f-b789-92fbce571660" providerId="ADAL" clId="{928B3B5F-4029-486D-BDD7-5A748C12B28B}" dt="2023-11-21T22:14:54.782" v="3610" actId="20577"/>
          <ac:spMkLst>
            <pc:docMk/>
            <pc:sldMk cId="3830231407" sldId="1923"/>
            <ac:spMk id="3" creationId="{43F6220F-704B-673E-F486-8D18576B9DA0}"/>
          </ac:spMkLst>
        </pc:spChg>
        <pc:spChg chg="mod">
          <ac:chgData name="Tony Carson" userId="ba20930d-46e3-498f-b789-92fbce571660" providerId="ADAL" clId="{928B3B5F-4029-486D-BDD7-5A748C12B28B}" dt="2023-11-21T22:14:12.498" v="3543" actId="27636"/>
          <ac:spMkLst>
            <pc:docMk/>
            <pc:sldMk cId="3830231407" sldId="1923"/>
            <ac:spMk id="5" creationId="{C8852227-5FD8-2FAF-151B-7918317B53A9}"/>
          </ac:spMkLst>
        </pc:spChg>
      </pc:sldChg>
      <pc:sldChg chg="addSp delSp modSp del mod">
        <pc:chgData name="Tony Carson" userId="ba20930d-46e3-498f-b789-92fbce571660" providerId="ADAL" clId="{928B3B5F-4029-486D-BDD7-5A748C12B28B}" dt="2023-11-21T21:55:33.893" v="2647" actId="2696"/>
        <pc:sldMkLst>
          <pc:docMk/>
          <pc:sldMk cId="3418343003" sldId="1946"/>
        </pc:sldMkLst>
        <pc:spChg chg="add del mod">
          <ac:chgData name="Tony Carson" userId="ba20930d-46e3-498f-b789-92fbce571660" providerId="ADAL" clId="{928B3B5F-4029-486D-BDD7-5A748C12B28B}" dt="2023-11-21T21:55:05.948" v="2645" actId="21"/>
          <ac:spMkLst>
            <pc:docMk/>
            <pc:sldMk cId="3418343003" sldId="1946"/>
            <ac:spMk id="3" creationId="{B02C0EBA-D1F5-73A6-0C41-9B968A5C4D9C}"/>
          </ac:spMkLst>
        </pc:spChg>
        <pc:spChg chg="del">
          <ac:chgData name="Tony Carson" userId="ba20930d-46e3-498f-b789-92fbce571660" providerId="ADAL" clId="{928B3B5F-4029-486D-BDD7-5A748C12B28B}" dt="2023-11-21T21:54:46.228" v="2642" actId="478"/>
          <ac:spMkLst>
            <pc:docMk/>
            <pc:sldMk cId="3418343003" sldId="1946"/>
            <ac:spMk id="5" creationId="{C594638D-C17F-D749-9360-E2332845D248}"/>
          </ac:spMkLst>
        </pc:spChg>
        <pc:spChg chg="del">
          <ac:chgData name="Tony Carson" userId="ba20930d-46e3-498f-b789-92fbce571660" providerId="ADAL" clId="{928B3B5F-4029-486D-BDD7-5A748C12B28B}" dt="2023-11-21T21:54:55.502" v="2643" actId="478"/>
          <ac:spMkLst>
            <pc:docMk/>
            <pc:sldMk cId="3418343003" sldId="1946"/>
            <ac:spMk id="6" creationId="{90D8699A-B55F-394A-8D26-672B8DCA6C60}"/>
          </ac:spMkLst>
        </pc:spChg>
        <pc:spChg chg="add del mod">
          <ac:chgData name="Tony Carson" userId="ba20930d-46e3-498f-b789-92fbce571660" providerId="ADAL" clId="{928B3B5F-4029-486D-BDD7-5A748C12B28B}" dt="2023-11-21T21:54:59.274" v="2644" actId="21"/>
          <ac:spMkLst>
            <pc:docMk/>
            <pc:sldMk cId="3418343003" sldId="1946"/>
            <ac:spMk id="7" creationId="{4DE2A9B7-4FD0-F809-98D9-E40129624838}"/>
          </ac:spMkLst>
        </pc:spChg>
        <pc:spChg chg="mod">
          <ac:chgData name="Tony Carson" userId="ba20930d-46e3-498f-b789-92fbce571660" providerId="ADAL" clId="{928B3B5F-4029-486D-BDD7-5A748C12B28B}" dt="2023-11-21T21:55:11.715" v="2646" actId="1076"/>
          <ac:spMkLst>
            <pc:docMk/>
            <pc:sldMk cId="3418343003" sldId="1946"/>
            <ac:spMk id="17" creationId="{38CD63A1-340F-AF47-BC76-77C1B8EFAD07}"/>
          </ac:spMkLst>
        </pc:spChg>
      </pc:sldChg>
      <pc:sldChg chg="del">
        <pc:chgData name="Tony Carson" userId="ba20930d-46e3-498f-b789-92fbce571660" providerId="ADAL" clId="{928B3B5F-4029-486D-BDD7-5A748C12B28B}" dt="2023-11-21T21:06:24.686" v="1065" actId="2696"/>
        <pc:sldMkLst>
          <pc:docMk/>
          <pc:sldMk cId="432558771" sldId="1953"/>
        </pc:sldMkLst>
      </pc:sldChg>
      <pc:sldChg chg="modSp mod">
        <pc:chgData name="Tony Carson" userId="ba20930d-46e3-498f-b789-92fbce571660" providerId="ADAL" clId="{928B3B5F-4029-486D-BDD7-5A748C12B28B}" dt="2023-11-22T11:03:55.300" v="3755" actId="20577"/>
        <pc:sldMkLst>
          <pc:docMk/>
          <pc:sldMk cId="76105682" sldId="1974"/>
        </pc:sldMkLst>
        <pc:spChg chg="mod">
          <ac:chgData name="Tony Carson" userId="ba20930d-46e3-498f-b789-92fbce571660" providerId="ADAL" clId="{928B3B5F-4029-486D-BDD7-5A748C12B28B}" dt="2023-11-21T21:07:03.043" v="1076" actId="20577"/>
          <ac:spMkLst>
            <pc:docMk/>
            <pc:sldMk cId="76105682" sldId="1974"/>
            <ac:spMk id="2" creationId="{9FA6A137-64D6-F54C-B4BA-3F030D572A34}"/>
          </ac:spMkLst>
        </pc:spChg>
        <pc:spChg chg="mod">
          <ac:chgData name="Tony Carson" userId="ba20930d-46e3-498f-b789-92fbce571660" providerId="ADAL" clId="{928B3B5F-4029-486D-BDD7-5A748C12B28B}" dt="2023-11-21T21:18:09.803" v="1617" actId="255"/>
          <ac:spMkLst>
            <pc:docMk/>
            <pc:sldMk cId="76105682" sldId="1974"/>
            <ac:spMk id="3" creationId="{7D5DC6DE-4CC6-384C-9943-60C1476E4858}"/>
          </ac:spMkLst>
        </pc:spChg>
        <pc:spChg chg="mod">
          <ac:chgData name="Tony Carson" userId="ba20930d-46e3-498f-b789-92fbce571660" providerId="ADAL" clId="{928B3B5F-4029-486D-BDD7-5A748C12B28B}" dt="2023-11-22T11:03:55.300" v="3755" actId="20577"/>
          <ac:spMkLst>
            <pc:docMk/>
            <pc:sldMk cId="76105682" sldId="1974"/>
            <ac:spMk id="4" creationId="{21F0801A-07C5-2C40-A3F1-CAD1B3CCBB94}"/>
          </ac:spMkLst>
        </pc:spChg>
        <pc:spChg chg="mod">
          <ac:chgData name="Tony Carson" userId="ba20930d-46e3-498f-b789-92fbce571660" providerId="ADAL" clId="{928B3B5F-4029-486D-BDD7-5A748C12B28B}" dt="2023-11-21T21:19:11.664" v="1685" actId="20577"/>
          <ac:spMkLst>
            <pc:docMk/>
            <pc:sldMk cId="76105682" sldId="1974"/>
            <ac:spMk id="5" creationId="{FC870246-F5B2-0444-9560-50AA6A44115A}"/>
          </ac:spMkLst>
        </pc:spChg>
        <pc:spChg chg="mod">
          <ac:chgData name="Tony Carson" userId="ba20930d-46e3-498f-b789-92fbce571660" providerId="ADAL" clId="{928B3B5F-4029-486D-BDD7-5A748C12B28B}" dt="2023-11-21T21:08:13.788" v="1094" actId="20577"/>
          <ac:spMkLst>
            <pc:docMk/>
            <pc:sldMk cId="76105682" sldId="1974"/>
            <ac:spMk id="6" creationId="{5EB018A7-EC47-8942-A6EF-E90B5A4526B5}"/>
          </ac:spMkLst>
        </pc:spChg>
        <pc:spChg chg="mod">
          <ac:chgData name="Tony Carson" userId="ba20930d-46e3-498f-b789-92fbce571660" providerId="ADAL" clId="{928B3B5F-4029-486D-BDD7-5A748C12B28B}" dt="2023-11-21T21:08:43.554" v="1103" actId="20577"/>
          <ac:spMkLst>
            <pc:docMk/>
            <pc:sldMk cId="76105682" sldId="1974"/>
            <ac:spMk id="7" creationId="{A983FF70-DFB8-F145-93C9-D17691DBFFBF}"/>
          </ac:spMkLst>
        </pc:spChg>
        <pc:spChg chg="mod">
          <ac:chgData name="Tony Carson" userId="ba20930d-46e3-498f-b789-92fbce571660" providerId="ADAL" clId="{928B3B5F-4029-486D-BDD7-5A748C12B28B}" dt="2023-11-21T21:10:17.454" v="1142" actId="20577"/>
          <ac:spMkLst>
            <pc:docMk/>
            <pc:sldMk cId="76105682" sldId="1974"/>
            <ac:spMk id="8" creationId="{1353759B-04B1-CF45-8571-FA22CC6702C6}"/>
          </ac:spMkLst>
        </pc:spChg>
      </pc:sldChg>
      <pc:sldChg chg="addSp delSp modSp mod">
        <pc:chgData name="Tony Carson" userId="ba20930d-46e3-498f-b789-92fbce571660" providerId="ADAL" clId="{928B3B5F-4029-486D-BDD7-5A748C12B28B}" dt="2023-11-21T21:57:14.873" v="2747" actId="20577"/>
        <pc:sldMkLst>
          <pc:docMk/>
          <pc:sldMk cId="2282146806" sldId="2145707281"/>
        </pc:sldMkLst>
        <pc:spChg chg="add del mod">
          <ac:chgData name="Tony Carson" userId="ba20930d-46e3-498f-b789-92fbce571660" providerId="ADAL" clId="{928B3B5F-4029-486D-BDD7-5A748C12B28B}" dt="2023-11-21T21:56:11.912" v="2649" actId="21"/>
          <ac:spMkLst>
            <pc:docMk/>
            <pc:sldMk cId="2282146806" sldId="2145707281"/>
            <ac:spMk id="3" creationId="{A08B2C7D-DA95-68F2-FA8C-92E4A312B96A}"/>
          </ac:spMkLst>
        </pc:spChg>
        <pc:spChg chg="mod">
          <ac:chgData name="Tony Carson" userId="ba20930d-46e3-498f-b789-92fbce571660" providerId="ADAL" clId="{928B3B5F-4029-486D-BDD7-5A748C12B28B}" dt="2023-11-21T21:57:14.873" v="2747" actId="20577"/>
          <ac:spMkLst>
            <pc:docMk/>
            <pc:sldMk cId="2282146806" sldId="2145707281"/>
            <ac:spMk id="5" creationId="{C594638D-C17F-D749-9360-E2332845D248}"/>
          </ac:spMkLst>
        </pc:spChg>
        <pc:spChg chg="del">
          <ac:chgData name="Tony Carson" userId="ba20930d-46e3-498f-b789-92fbce571660" providerId="ADAL" clId="{928B3B5F-4029-486D-BDD7-5A748C12B28B}" dt="2023-11-21T21:56:17.305" v="2650" actId="21"/>
          <ac:spMkLst>
            <pc:docMk/>
            <pc:sldMk cId="2282146806" sldId="2145707281"/>
            <ac:spMk id="6" creationId="{90D8699A-B55F-394A-8D26-672B8DCA6C60}"/>
          </ac:spMkLst>
        </pc:spChg>
        <pc:spChg chg="add del mod">
          <ac:chgData name="Tony Carson" userId="ba20930d-46e3-498f-b789-92fbce571660" providerId="ADAL" clId="{928B3B5F-4029-486D-BDD7-5A748C12B28B}" dt="2023-11-21T21:56:22.076" v="2651" actId="21"/>
          <ac:spMkLst>
            <pc:docMk/>
            <pc:sldMk cId="2282146806" sldId="2145707281"/>
            <ac:spMk id="7" creationId="{27270A2C-D5D7-3D13-7A34-3F80180015E7}"/>
          </ac:spMkLst>
        </pc:spChg>
        <pc:spChg chg="del">
          <ac:chgData name="Tony Carson" userId="ba20930d-46e3-498f-b789-92fbce571660" providerId="ADAL" clId="{928B3B5F-4029-486D-BDD7-5A748C12B28B}" dt="2023-11-21T21:56:07.481" v="2648" actId="21"/>
          <ac:spMkLst>
            <pc:docMk/>
            <pc:sldMk cId="2282146806" sldId="2145707281"/>
            <ac:spMk id="17" creationId="{38CD63A1-340F-AF47-BC76-77C1B8EFAD07}"/>
          </ac:spMkLst>
        </pc:spChg>
      </pc:sldChg>
      <pc:sldChg chg="del ord">
        <pc:chgData name="Tony Carson" userId="ba20930d-46e3-498f-b789-92fbce571660" providerId="ADAL" clId="{928B3B5F-4029-486D-BDD7-5A748C12B28B}" dt="2023-11-21T21:59:49.126" v="2823" actId="2696"/>
        <pc:sldMkLst>
          <pc:docMk/>
          <pc:sldMk cId="2314604960" sldId="2145707282"/>
        </pc:sldMkLst>
      </pc:sldChg>
      <pc:sldChg chg="ord">
        <pc:chgData name="Tony Carson" userId="ba20930d-46e3-498f-b789-92fbce571660" providerId="ADAL" clId="{928B3B5F-4029-486D-BDD7-5A748C12B28B}" dt="2023-11-21T19:29:11.731" v="129"/>
        <pc:sldMkLst>
          <pc:docMk/>
          <pc:sldMk cId="1664100746" sldId="2145707283"/>
        </pc:sldMkLst>
      </pc:sldChg>
      <pc:sldChg chg="addSp modSp mod">
        <pc:chgData name="Tony Carson" userId="ba20930d-46e3-498f-b789-92fbce571660" providerId="ADAL" clId="{928B3B5F-4029-486D-BDD7-5A748C12B28B}" dt="2023-11-22T11:03:15.427" v="3735" actId="20577"/>
        <pc:sldMkLst>
          <pc:docMk/>
          <pc:sldMk cId="4072235533" sldId="2145707290"/>
        </pc:sldMkLst>
        <pc:spChg chg="mod">
          <ac:chgData name="Tony Carson" userId="ba20930d-46e3-498f-b789-92fbce571660" providerId="ADAL" clId="{928B3B5F-4029-486D-BDD7-5A748C12B28B}" dt="2023-11-21T21:50:09.232" v="2540" actId="20577"/>
          <ac:spMkLst>
            <pc:docMk/>
            <pc:sldMk cId="4072235533" sldId="2145707290"/>
            <ac:spMk id="2" creationId="{11718104-603A-DA4F-963D-40219693A1D0}"/>
          </ac:spMkLst>
        </pc:spChg>
        <pc:spChg chg="mod">
          <ac:chgData name="Tony Carson" userId="ba20930d-46e3-498f-b789-92fbce571660" providerId="ADAL" clId="{928B3B5F-4029-486D-BDD7-5A748C12B28B}" dt="2023-11-22T11:03:15.427" v="3735" actId="20577"/>
          <ac:spMkLst>
            <pc:docMk/>
            <pc:sldMk cId="4072235533" sldId="2145707290"/>
            <ac:spMk id="5" creationId="{9E200371-CD68-214C-AAC6-84E759520730}"/>
          </ac:spMkLst>
        </pc:spChg>
        <pc:spChg chg="add mod">
          <ac:chgData name="Tony Carson" userId="ba20930d-46e3-498f-b789-92fbce571660" providerId="ADAL" clId="{928B3B5F-4029-486D-BDD7-5A748C12B28B}" dt="2023-11-21T21:52:33.095" v="2639" actId="20577"/>
          <ac:spMkLst>
            <pc:docMk/>
            <pc:sldMk cId="4072235533" sldId="2145707290"/>
            <ac:spMk id="9" creationId="{07ECD20F-F38B-01BD-E74B-037CF45E06CD}"/>
          </ac:spMkLst>
        </pc:spChg>
      </pc:sldChg>
      <pc:sldChg chg="addSp delSp modSp mod">
        <pc:chgData name="Tony Carson" userId="ba20930d-46e3-498f-b789-92fbce571660" providerId="ADAL" clId="{928B3B5F-4029-486D-BDD7-5A748C12B28B}" dt="2023-11-22T15:17:30.005" v="4016" actId="20577"/>
        <pc:sldMkLst>
          <pc:docMk/>
          <pc:sldMk cId="817542858" sldId="2147472985"/>
        </pc:sldMkLst>
        <pc:spChg chg="add mod">
          <ac:chgData name="Tony Carson" userId="ba20930d-46e3-498f-b789-92fbce571660" providerId="ADAL" clId="{928B3B5F-4029-486D-BDD7-5A748C12B28B}" dt="2023-11-22T15:17:30.005" v="4016" actId="20577"/>
          <ac:spMkLst>
            <pc:docMk/>
            <pc:sldMk cId="817542858" sldId="2147472985"/>
            <ac:spMk id="2" creationId="{1900B298-E7A4-85E7-9974-016D641A08F3}"/>
          </ac:spMkLst>
        </pc:spChg>
        <pc:spChg chg="add del mod">
          <ac:chgData name="Tony Carson" userId="ba20930d-46e3-498f-b789-92fbce571660" providerId="ADAL" clId="{928B3B5F-4029-486D-BDD7-5A748C12B28B}" dt="2023-11-21T20:47:59.319" v="413"/>
          <ac:spMkLst>
            <pc:docMk/>
            <pc:sldMk cId="817542858" sldId="2147472985"/>
            <ac:spMk id="2" creationId="{A4F890C4-4930-D9E7-4526-8FD47672BF82}"/>
          </ac:spMkLst>
        </pc:spChg>
        <pc:spChg chg="add del mod">
          <ac:chgData name="Tony Carson" userId="ba20930d-46e3-498f-b789-92fbce571660" providerId="ADAL" clId="{928B3B5F-4029-486D-BDD7-5A748C12B28B}" dt="2023-11-21T20:49:30.640" v="516" actId="21"/>
          <ac:spMkLst>
            <pc:docMk/>
            <pc:sldMk cId="817542858" sldId="2147472985"/>
            <ac:spMk id="5" creationId="{17E241B1-DC4F-4C18-E252-9577F44ABBF3}"/>
          </ac:spMkLst>
        </pc:spChg>
      </pc:sldChg>
      <pc:sldChg chg="del">
        <pc:chgData name="Tony Carson" userId="ba20930d-46e3-498f-b789-92fbce571660" providerId="ADAL" clId="{928B3B5F-4029-486D-BDD7-5A748C12B28B}" dt="2023-11-21T19:28:58.932" v="127" actId="47"/>
        <pc:sldMkLst>
          <pc:docMk/>
          <pc:sldMk cId="3791171648" sldId="2147472987"/>
        </pc:sldMkLst>
      </pc:sldChg>
      <pc:sldChg chg="del">
        <pc:chgData name="Tony Carson" userId="ba20930d-46e3-498f-b789-92fbce571660" providerId="ADAL" clId="{928B3B5F-4029-486D-BDD7-5A748C12B28B}" dt="2023-11-21T22:00:21.713" v="2824" actId="2696"/>
        <pc:sldMkLst>
          <pc:docMk/>
          <pc:sldMk cId="3963590964" sldId="2147472995"/>
        </pc:sldMkLst>
      </pc:sldChg>
      <pc:sldChg chg="delSp modSp new add del mod ord">
        <pc:chgData name="Tony Carson" userId="ba20930d-46e3-498f-b789-92fbce571660" providerId="ADAL" clId="{928B3B5F-4029-486D-BDD7-5A748C12B28B}" dt="2023-11-21T21:59:44.851" v="2822" actId="2696"/>
        <pc:sldMkLst>
          <pc:docMk/>
          <pc:sldMk cId="4092954192" sldId="2147472998"/>
        </pc:sldMkLst>
        <pc:spChg chg="mod">
          <ac:chgData name="Tony Carson" userId="ba20930d-46e3-498f-b789-92fbce571660" providerId="ADAL" clId="{928B3B5F-4029-486D-BDD7-5A748C12B28B}" dt="2023-11-21T21:59:36.512" v="2821" actId="20577"/>
          <ac:spMkLst>
            <pc:docMk/>
            <pc:sldMk cId="4092954192" sldId="2147472998"/>
            <ac:spMk id="2" creationId="{E9AD38DF-7ACD-53FE-539E-B4EDBFADC223}"/>
          </ac:spMkLst>
        </pc:spChg>
        <pc:spChg chg="del">
          <ac:chgData name="Tony Carson" userId="ba20930d-46e3-498f-b789-92fbce571660" providerId="ADAL" clId="{928B3B5F-4029-486D-BDD7-5A748C12B28B}" dt="2023-11-21T19:16:08.015" v="111" actId="21"/>
          <ac:spMkLst>
            <pc:docMk/>
            <pc:sldMk cId="4092954192" sldId="2147472998"/>
            <ac:spMk id="3" creationId="{751E81F4-CF8E-CE99-8D43-E67CBD14E778}"/>
          </ac:spMkLst>
        </pc:spChg>
        <pc:spChg chg="mod">
          <ac:chgData name="Tony Carson" userId="ba20930d-46e3-498f-b789-92fbce571660" providerId="ADAL" clId="{928B3B5F-4029-486D-BDD7-5A748C12B28B}" dt="2023-11-21T19:16:01.902" v="110" actId="20577"/>
          <ac:spMkLst>
            <pc:docMk/>
            <pc:sldMk cId="4092954192" sldId="2147472998"/>
            <ac:spMk id="4" creationId="{13ADAF74-49C1-6406-239F-EA6B37D049B1}"/>
          </ac:spMkLst>
        </pc:spChg>
      </pc:sldChg>
      <pc:sldChg chg="addSp delSp modSp new del mod">
        <pc:chgData name="Tony Carson" userId="ba20930d-46e3-498f-b789-92fbce571660" providerId="ADAL" clId="{928B3B5F-4029-486D-BDD7-5A748C12B28B}" dt="2023-11-21T22:00:33.591" v="2825" actId="2696"/>
        <pc:sldMkLst>
          <pc:docMk/>
          <pc:sldMk cId="895687837" sldId="2147472999"/>
        </pc:sldMkLst>
        <pc:spChg chg="del mod">
          <ac:chgData name="Tony Carson" userId="ba20930d-46e3-498f-b789-92fbce571660" providerId="ADAL" clId="{928B3B5F-4029-486D-BDD7-5A748C12B28B}" dt="2023-11-21T19:27:17.797" v="121"/>
          <ac:spMkLst>
            <pc:docMk/>
            <pc:sldMk cId="895687837" sldId="2147472999"/>
            <ac:spMk id="2" creationId="{9431463E-CFFD-CE65-276E-51044DB657A8}"/>
          </ac:spMkLst>
        </pc:spChg>
        <pc:spChg chg="del">
          <ac:chgData name="Tony Carson" userId="ba20930d-46e3-498f-b789-92fbce571660" providerId="ADAL" clId="{928B3B5F-4029-486D-BDD7-5A748C12B28B}" dt="2023-11-21T19:26:53.720" v="119" actId="478"/>
          <ac:spMkLst>
            <pc:docMk/>
            <pc:sldMk cId="895687837" sldId="2147472999"/>
            <ac:spMk id="3" creationId="{A99401A9-AAB4-5EBC-0A18-30E6D49BCF71}"/>
          </ac:spMkLst>
        </pc:spChg>
        <pc:spChg chg="del">
          <ac:chgData name="Tony Carson" userId="ba20930d-46e3-498f-b789-92fbce571660" providerId="ADAL" clId="{928B3B5F-4029-486D-BDD7-5A748C12B28B}" dt="2023-11-21T19:27:37.658" v="122" actId="478"/>
          <ac:spMkLst>
            <pc:docMk/>
            <pc:sldMk cId="895687837" sldId="2147472999"/>
            <ac:spMk id="4" creationId="{72AAEF4E-ED28-F291-59A8-8330590B1B1A}"/>
          </ac:spMkLst>
        </pc:spChg>
        <pc:picChg chg="add mod">
          <ac:chgData name="Tony Carson" userId="ba20930d-46e3-498f-b789-92fbce571660" providerId="ADAL" clId="{928B3B5F-4029-486D-BDD7-5A748C12B28B}" dt="2023-11-21T19:28:00.958" v="126" actId="14100"/>
          <ac:picMkLst>
            <pc:docMk/>
            <pc:sldMk cId="895687837" sldId="2147472999"/>
            <ac:picMk id="5" creationId="{8AD39853-493C-1705-4D1F-A45F50C952F0}"/>
          </ac:picMkLst>
        </pc:picChg>
      </pc:sldChg>
      <pc:sldChg chg="delSp modSp new mod">
        <pc:chgData name="Tony Carson" userId="ba20930d-46e3-498f-b789-92fbce571660" providerId="ADAL" clId="{928B3B5F-4029-486D-BDD7-5A748C12B28B}" dt="2023-11-21T22:06:24.263" v="3064" actId="6549"/>
        <pc:sldMkLst>
          <pc:docMk/>
          <pc:sldMk cId="1572470590" sldId="2147473000"/>
        </pc:sldMkLst>
        <pc:spChg chg="del">
          <ac:chgData name="Tony Carson" userId="ba20930d-46e3-498f-b789-92fbce571660" providerId="ADAL" clId="{928B3B5F-4029-486D-BDD7-5A748C12B28B}" dt="2023-11-21T20:42:39.597" v="153" actId="478"/>
          <ac:spMkLst>
            <pc:docMk/>
            <pc:sldMk cId="1572470590" sldId="2147473000"/>
            <ac:spMk id="2" creationId="{EE73912B-9E38-F747-463B-71613E88E917}"/>
          </ac:spMkLst>
        </pc:spChg>
        <pc:spChg chg="mod">
          <ac:chgData name="Tony Carson" userId="ba20930d-46e3-498f-b789-92fbce571660" providerId="ADAL" clId="{928B3B5F-4029-486D-BDD7-5A748C12B28B}" dt="2023-11-21T22:06:24.263" v="3064" actId="6549"/>
          <ac:spMkLst>
            <pc:docMk/>
            <pc:sldMk cId="1572470590" sldId="2147473000"/>
            <ac:spMk id="3" creationId="{B7A27842-757C-0332-C389-D28A92D6484A}"/>
          </ac:spMkLst>
        </pc:spChg>
      </pc:sldChg>
      <pc:sldChg chg="delSp modSp new mod">
        <pc:chgData name="Tony Carson" userId="ba20930d-46e3-498f-b789-92fbce571660" providerId="ADAL" clId="{928B3B5F-4029-486D-BDD7-5A748C12B28B}" dt="2023-11-21T21:00:33.489" v="1064" actId="20577"/>
        <pc:sldMkLst>
          <pc:docMk/>
          <pc:sldMk cId="2369366424" sldId="2147473001"/>
        </pc:sldMkLst>
        <pc:spChg chg="mod">
          <ac:chgData name="Tony Carson" userId="ba20930d-46e3-498f-b789-92fbce571660" providerId="ADAL" clId="{928B3B5F-4029-486D-BDD7-5A748C12B28B}" dt="2023-11-21T21:00:33.489" v="1064" actId="20577"/>
          <ac:spMkLst>
            <pc:docMk/>
            <pc:sldMk cId="2369366424" sldId="2147473001"/>
            <ac:spMk id="2" creationId="{C0C8A919-4F72-FA0F-BD1F-1C73BD69ECB8}"/>
          </ac:spMkLst>
        </pc:spChg>
        <pc:spChg chg="del">
          <ac:chgData name="Tony Carson" userId="ba20930d-46e3-498f-b789-92fbce571660" providerId="ADAL" clId="{928B3B5F-4029-486D-BDD7-5A748C12B28B}" dt="2023-11-21T20:43:52.295" v="170" actId="21"/>
          <ac:spMkLst>
            <pc:docMk/>
            <pc:sldMk cId="2369366424" sldId="2147473001"/>
            <ac:spMk id="3" creationId="{0C65FF51-5EBD-D4FA-8D43-11031FE8AC8C}"/>
          </ac:spMkLst>
        </pc:spChg>
        <pc:spChg chg="mod">
          <ac:chgData name="Tony Carson" userId="ba20930d-46e3-498f-b789-92fbce571660" providerId="ADAL" clId="{928B3B5F-4029-486D-BDD7-5A748C12B28B}" dt="2023-11-21T20:59:22.244" v="960" actId="1076"/>
          <ac:spMkLst>
            <pc:docMk/>
            <pc:sldMk cId="2369366424" sldId="2147473001"/>
            <ac:spMk id="4" creationId="{A52D2BD9-B562-A596-DB5F-86BD51471378}"/>
          </ac:spMkLst>
        </pc:spChg>
      </pc:sldChg>
      <pc:sldChg chg="modSp mod">
        <pc:chgData name="Tony Carson" userId="ba20930d-46e3-498f-b789-92fbce571660" providerId="ADAL" clId="{928B3B5F-4029-486D-BDD7-5A748C12B28B}" dt="2023-11-22T10:20:48.895" v="3721" actId="20577"/>
        <pc:sldMkLst>
          <pc:docMk/>
          <pc:sldMk cId="3429595750" sldId="2147473002"/>
        </pc:sldMkLst>
        <pc:spChg chg="mod">
          <ac:chgData name="Tony Carson" userId="ba20930d-46e3-498f-b789-92fbce571660" providerId="ADAL" clId="{928B3B5F-4029-486D-BDD7-5A748C12B28B}" dt="2023-11-22T10:20:48.895" v="3721" actId="20577"/>
          <ac:spMkLst>
            <pc:docMk/>
            <pc:sldMk cId="3429595750" sldId="2147473002"/>
            <ac:spMk id="2" creationId="{0C69AA86-77E6-7BE0-12DF-4257B9974792}"/>
          </ac:spMkLst>
        </pc:spChg>
        <pc:spChg chg="mod">
          <ac:chgData name="Tony Carson" userId="ba20930d-46e3-498f-b789-92fbce571660" providerId="ADAL" clId="{928B3B5F-4029-486D-BDD7-5A748C12B28B}" dt="2023-11-21T20:50:16.701" v="525" actId="20577"/>
          <ac:spMkLst>
            <pc:docMk/>
            <pc:sldMk cId="3429595750" sldId="2147473002"/>
            <ac:spMk id="4" creationId="{94AEBF71-490A-7830-644F-8A1EDEDD2A7D}"/>
          </ac:spMkLst>
        </pc:spChg>
      </pc:sldChg>
      <pc:sldChg chg="addSp modSp new mod">
        <pc:chgData name="Tony Carson" userId="ba20930d-46e3-498f-b789-92fbce571660" providerId="ADAL" clId="{928B3B5F-4029-486D-BDD7-5A748C12B28B}" dt="2023-11-22T11:05:45.109" v="3819" actId="255"/>
        <pc:sldMkLst>
          <pc:docMk/>
          <pc:sldMk cId="483088940" sldId="2147473003"/>
        </pc:sldMkLst>
        <pc:spChg chg="mod">
          <ac:chgData name="Tony Carson" userId="ba20930d-46e3-498f-b789-92fbce571660" providerId="ADAL" clId="{928B3B5F-4029-486D-BDD7-5A748C12B28B}" dt="2023-11-22T11:05:38.542" v="3818" actId="255"/>
          <ac:spMkLst>
            <pc:docMk/>
            <pc:sldMk cId="483088940" sldId="2147473003"/>
            <ac:spMk id="2" creationId="{3D1413ED-BCE6-0F06-D731-AEC26CDA4CDE}"/>
          </ac:spMkLst>
        </pc:spChg>
        <pc:spChg chg="mod">
          <ac:chgData name="Tony Carson" userId="ba20930d-46e3-498f-b789-92fbce571660" providerId="ADAL" clId="{928B3B5F-4029-486D-BDD7-5A748C12B28B}" dt="2023-11-22T11:05:45.109" v="3819" actId="255"/>
          <ac:spMkLst>
            <pc:docMk/>
            <pc:sldMk cId="483088940" sldId="2147473003"/>
            <ac:spMk id="3" creationId="{2DBF9C81-2CEF-A8EC-78D4-194FEE4EBC4E}"/>
          </ac:spMkLst>
        </pc:spChg>
        <pc:spChg chg="mod">
          <ac:chgData name="Tony Carson" userId="ba20930d-46e3-498f-b789-92fbce571660" providerId="ADAL" clId="{928B3B5F-4029-486D-BDD7-5A748C12B28B}" dt="2023-11-21T22:04:13.153" v="3009" actId="6549"/>
          <ac:spMkLst>
            <pc:docMk/>
            <pc:sldMk cId="483088940" sldId="2147473003"/>
            <ac:spMk id="4" creationId="{11AEFAD1-A4B2-E069-84ED-7AD5C733A813}"/>
          </ac:spMkLst>
        </pc:spChg>
        <pc:spChg chg="mod">
          <ac:chgData name="Tony Carson" userId="ba20930d-46e3-498f-b789-92fbce571660" providerId="ADAL" clId="{928B3B5F-4029-486D-BDD7-5A748C12B28B}" dt="2023-11-21T21:09:37.211" v="1115" actId="20577"/>
          <ac:spMkLst>
            <pc:docMk/>
            <pc:sldMk cId="483088940" sldId="2147473003"/>
            <ac:spMk id="5" creationId="{08AA8B92-9DAA-8766-1DBC-8C864FA6AF1C}"/>
          </ac:spMkLst>
        </pc:spChg>
        <pc:spChg chg="mod">
          <ac:chgData name="Tony Carson" userId="ba20930d-46e3-498f-b789-92fbce571660" providerId="ADAL" clId="{928B3B5F-4029-486D-BDD7-5A748C12B28B}" dt="2023-11-21T21:09:53.904" v="1122" actId="20577"/>
          <ac:spMkLst>
            <pc:docMk/>
            <pc:sldMk cId="483088940" sldId="2147473003"/>
            <ac:spMk id="6" creationId="{97F9026D-E3A6-8E4C-6E08-6CC6A75D54C4}"/>
          </ac:spMkLst>
        </pc:spChg>
        <pc:spChg chg="mod">
          <ac:chgData name="Tony Carson" userId="ba20930d-46e3-498f-b789-92fbce571660" providerId="ADAL" clId="{928B3B5F-4029-486D-BDD7-5A748C12B28B}" dt="2023-11-21T21:10:05.221" v="1130" actId="20577"/>
          <ac:spMkLst>
            <pc:docMk/>
            <pc:sldMk cId="483088940" sldId="2147473003"/>
            <ac:spMk id="7" creationId="{6FBFB56A-19D7-7A83-E18A-DA83A192B211}"/>
          </ac:spMkLst>
        </pc:spChg>
        <pc:spChg chg="mod">
          <ac:chgData name="Tony Carson" userId="ba20930d-46e3-498f-b789-92fbce571660" providerId="ADAL" clId="{928B3B5F-4029-486D-BDD7-5A748C12B28B}" dt="2023-11-21T21:10:10.404" v="1136" actId="20577"/>
          <ac:spMkLst>
            <pc:docMk/>
            <pc:sldMk cId="483088940" sldId="2147473003"/>
            <ac:spMk id="8" creationId="{70FCE51A-0B5C-0601-1B25-225A0DF47B14}"/>
          </ac:spMkLst>
        </pc:spChg>
        <pc:spChg chg="add mod">
          <ac:chgData name="Tony Carson" userId="ba20930d-46e3-498f-b789-92fbce571660" providerId="ADAL" clId="{928B3B5F-4029-486D-BDD7-5A748C12B28B}" dt="2023-11-22T11:05:03.343" v="3780" actId="1076"/>
          <ac:spMkLst>
            <pc:docMk/>
            <pc:sldMk cId="483088940" sldId="2147473003"/>
            <ac:spMk id="9" creationId="{F2728E41-448D-5DF1-86FA-256942CC0BB9}"/>
          </ac:spMkLst>
        </pc:spChg>
      </pc:sldChg>
      <pc:sldChg chg="modSp new mod">
        <pc:chgData name="Tony Carson" userId="ba20930d-46e3-498f-b789-92fbce571660" providerId="ADAL" clId="{928B3B5F-4029-486D-BDD7-5A748C12B28B}" dt="2023-11-21T23:06:46.751" v="3620" actId="20577"/>
        <pc:sldMkLst>
          <pc:docMk/>
          <pc:sldMk cId="3209013234" sldId="2147473004"/>
        </pc:sldMkLst>
        <pc:spChg chg="mod">
          <ac:chgData name="Tony Carson" userId="ba20930d-46e3-498f-b789-92fbce571660" providerId="ADAL" clId="{928B3B5F-4029-486D-BDD7-5A748C12B28B}" dt="2023-11-21T23:06:46.751" v="3620" actId="20577"/>
          <ac:spMkLst>
            <pc:docMk/>
            <pc:sldMk cId="3209013234" sldId="2147473004"/>
            <ac:spMk id="2" creationId="{152E4DB1-C593-489C-E1E5-140A774821A3}"/>
          </ac:spMkLst>
        </pc:spChg>
        <pc:spChg chg="mod">
          <ac:chgData name="Tony Carson" userId="ba20930d-46e3-498f-b789-92fbce571660" providerId="ADAL" clId="{928B3B5F-4029-486D-BDD7-5A748C12B28B}" dt="2023-11-21T23:06:21.319" v="3611" actId="255"/>
          <ac:spMkLst>
            <pc:docMk/>
            <pc:sldMk cId="3209013234" sldId="2147473004"/>
            <ac:spMk id="3" creationId="{5EC1F1C9-B507-E4AB-70D3-F27A138E20C9}"/>
          </ac:spMkLst>
        </pc:spChg>
        <pc:spChg chg="mod">
          <ac:chgData name="Tony Carson" userId="ba20930d-46e3-498f-b789-92fbce571660" providerId="ADAL" clId="{928B3B5F-4029-486D-BDD7-5A748C12B28B}" dt="2023-11-21T22:01:19.751" v="2832" actId="20577"/>
          <ac:spMkLst>
            <pc:docMk/>
            <pc:sldMk cId="3209013234" sldId="2147473004"/>
            <ac:spMk id="4" creationId="{46FEDCA2-3A05-423B-031D-DC889B398ABD}"/>
          </ac:spMkLst>
        </pc:spChg>
      </pc:sldChg>
      <pc:sldChg chg="new del">
        <pc:chgData name="Tony Carson" userId="ba20930d-46e3-498f-b789-92fbce571660" providerId="ADAL" clId="{928B3B5F-4029-486D-BDD7-5A748C12B28B}" dt="2023-11-21T21:53:32.217" v="2641" actId="680"/>
        <pc:sldMkLst>
          <pc:docMk/>
          <pc:sldMk cId="3975001464" sldId="2147473004"/>
        </pc:sldMkLst>
      </pc:sldChg>
      <pc:sldChg chg="modSp mod">
        <pc:chgData name="Tony Carson" userId="ba20930d-46e3-498f-b789-92fbce571660" providerId="ADAL" clId="{928B3B5F-4029-486D-BDD7-5A748C12B28B}" dt="2023-11-21T22:08:25.270" v="3103" actId="20577"/>
        <pc:sldMkLst>
          <pc:docMk/>
          <pc:sldMk cId="2201000485" sldId="2147474255"/>
        </pc:sldMkLst>
        <pc:spChg chg="mod">
          <ac:chgData name="Tony Carson" userId="ba20930d-46e3-498f-b789-92fbce571660" providerId="ADAL" clId="{928B3B5F-4029-486D-BDD7-5A748C12B28B}" dt="2023-11-21T22:08:25.270" v="3103" actId="20577"/>
          <ac:spMkLst>
            <pc:docMk/>
            <pc:sldMk cId="2201000485" sldId="2147474255"/>
            <ac:spMk id="4" creationId="{79FAA2F3-780E-E6F5-C2F0-D9D426C8375B}"/>
          </ac:spMkLst>
        </pc:spChg>
        <pc:spChg chg="mod">
          <ac:chgData name="Tony Carson" userId="ba20930d-46e3-498f-b789-92fbce571660" providerId="ADAL" clId="{928B3B5F-4029-486D-BDD7-5A748C12B28B}" dt="2023-11-21T22:07:47.499" v="3065" actId="6549"/>
          <ac:spMkLst>
            <pc:docMk/>
            <pc:sldMk cId="2201000485" sldId="2147474255"/>
            <ac:spMk id="17" creationId="{38CD63A1-340F-AF47-BC76-77C1B8EFAD07}"/>
          </ac:spMkLst>
        </pc:spChg>
      </pc:sldChg>
      <pc:sldMasterChg chg="delSldLayout">
        <pc:chgData name="Tony Carson" userId="ba20930d-46e3-498f-b789-92fbce571660" providerId="ADAL" clId="{928B3B5F-4029-486D-BDD7-5A748C12B28B}" dt="2023-11-21T21:06:24.686" v="1065" actId="2696"/>
        <pc:sldMasterMkLst>
          <pc:docMk/>
          <pc:sldMasterMk cId="945044896" sldId="2147483773"/>
        </pc:sldMasterMkLst>
        <pc:sldLayoutChg chg="del">
          <pc:chgData name="Tony Carson" userId="ba20930d-46e3-498f-b789-92fbce571660" providerId="ADAL" clId="{928B3B5F-4029-486D-BDD7-5A748C12B28B}" dt="2023-11-21T21:06:24.686" v="1065" actId="2696"/>
          <pc:sldLayoutMkLst>
            <pc:docMk/>
            <pc:sldMasterMk cId="945044896" sldId="2147483773"/>
            <pc:sldLayoutMk cId="935615458" sldId="2147483941"/>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D184D-05F3-462C-84E2-DC4DF8195ACC}"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814E8120-2AF3-4605-AD81-0B6CAA9E3F41}">
      <dgm:prSet/>
      <dgm:spPr/>
      <dgm:t>
        <a:bodyPr/>
        <a:lstStyle/>
        <a:p>
          <a:r>
            <a:rPr lang="en-GB">
              <a:solidFill>
                <a:schemeClr val="bg1"/>
              </a:solidFill>
            </a:rPr>
            <a:t>Launch expansion of Pharmacy Contraception Service on </a:t>
          </a:r>
        </a:p>
        <a:p>
          <a:r>
            <a:rPr lang="en-GB" b="1">
              <a:solidFill>
                <a:schemeClr val="bg1"/>
              </a:solidFill>
            </a:rPr>
            <a:t>1 December 2023</a:t>
          </a:r>
          <a:endParaRPr lang="en-US">
            <a:solidFill>
              <a:schemeClr val="bg1"/>
            </a:solidFill>
          </a:endParaRPr>
        </a:p>
      </dgm:t>
    </dgm:pt>
    <dgm:pt modelId="{A3C890BD-85B3-463D-B7ED-00BE49FC7D61}" type="parTrans" cxnId="{425E3B30-22B7-40E2-86CB-0F2F3CE87EEE}">
      <dgm:prSet/>
      <dgm:spPr/>
      <dgm:t>
        <a:bodyPr/>
        <a:lstStyle/>
        <a:p>
          <a:endParaRPr lang="en-US"/>
        </a:p>
      </dgm:t>
    </dgm:pt>
    <dgm:pt modelId="{B6D29E27-B4DB-4404-894A-AE1122071802}" type="sibTrans" cxnId="{425E3B30-22B7-40E2-86CB-0F2F3CE87EEE}">
      <dgm:prSet/>
      <dgm:spPr/>
      <dgm:t>
        <a:bodyPr/>
        <a:lstStyle/>
        <a:p>
          <a:endParaRPr lang="en-US"/>
        </a:p>
      </dgm:t>
    </dgm:pt>
    <dgm:pt modelId="{1D894373-6E15-4642-8012-78A5493F39F9}">
      <dgm:prSet/>
      <dgm:spPr/>
      <dgm:t>
        <a:bodyPr/>
        <a:lstStyle/>
        <a:p>
          <a:r>
            <a:rPr lang="en-GB">
              <a:solidFill>
                <a:schemeClr val="bg1"/>
              </a:solidFill>
            </a:rPr>
            <a:t>Relaunch Blood Pressure Check Service on  </a:t>
          </a:r>
        </a:p>
        <a:p>
          <a:r>
            <a:rPr lang="en-GB" b="1">
              <a:solidFill>
                <a:schemeClr val="bg1"/>
              </a:solidFill>
            </a:rPr>
            <a:t>1 December 2023</a:t>
          </a:r>
          <a:endParaRPr lang="en-US">
            <a:solidFill>
              <a:schemeClr val="bg1"/>
            </a:solidFill>
          </a:endParaRPr>
        </a:p>
      </dgm:t>
    </dgm:pt>
    <dgm:pt modelId="{7EA5EC58-660D-4D53-84BE-1669C280C2AA}" type="parTrans" cxnId="{8770BCC0-7361-4AA5-98AE-2152B5417D57}">
      <dgm:prSet/>
      <dgm:spPr/>
      <dgm:t>
        <a:bodyPr/>
        <a:lstStyle/>
        <a:p>
          <a:endParaRPr lang="en-US"/>
        </a:p>
      </dgm:t>
    </dgm:pt>
    <dgm:pt modelId="{B2FAE120-4715-4290-BD9D-9973E04FB7D9}" type="sibTrans" cxnId="{8770BCC0-7361-4AA5-98AE-2152B5417D57}">
      <dgm:prSet/>
      <dgm:spPr/>
      <dgm:t>
        <a:bodyPr/>
        <a:lstStyle/>
        <a:p>
          <a:endParaRPr lang="en-US"/>
        </a:p>
      </dgm:t>
    </dgm:pt>
    <dgm:pt modelId="{A4C42CD5-1D2B-4B98-8FFD-2CD9A13FFD90}">
      <dgm:prSet/>
      <dgm:spPr/>
      <dgm:t>
        <a:bodyPr/>
        <a:lstStyle/>
        <a:p>
          <a:r>
            <a:rPr lang="en-GB">
              <a:solidFill>
                <a:schemeClr val="bg1"/>
              </a:solidFill>
            </a:rPr>
            <a:t>Launch Pharmacy First on </a:t>
          </a:r>
          <a:r>
            <a:rPr lang="en-GB" b="1">
              <a:solidFill>
                <a:schemeClr val="bg1"/>
              </a:solidFill>
            </a:rPr>
            <a:t>31 January 2024, </a:t>
          </a:r>
          <a:r>
            <a:rPr lang="en-GB">
              <a:solidFill>
                <a:schemeClr val="bg1"/>
              </a:solidFill>
            </a:rPr>
            <a:t>subject to the appropriate digital systems being in place to support these services</a:t>
          </a:r>
          <a:endParaRPr lang="en-US">
            <a:solidFill>
              <a:schemeClr val="bg1"/>
            </a:solidFill>
          </a:endParaRPr>
        </a:p>
      </dgm:t>
    </dgm:pt>
    <dgm:pt modelId="{491317E3-1333-4935-8945-3EE6E569CAF9}" type="parTrans" cxnId="{ACC60261-7B18-4A2D-9FAB-C68557EBE7F2}">
      <dgm:prSet/>
      <dgm:spPr/>
      <dgm:t>
        <a:bodyPr/>
        <a:lstStyle/>
        <a:p>
          <a:endParaRPr lang="en-US"/>
        </a:p>
      </dgm:t>
    </dgm:pt>
    <dgm:pt modelId="{C7D0116A-5B64-4420-BDE6-5DFCC178C3A2}" type="sibTrans" cxnId="{ACC60261-7B18-4A2D-9FAB-C68557EBE7F2}">
      <dgm:prSet/>
      <dgm:spPr/>
      <dgm:t>
        <a:bodyPr/>
        <a:lstStyle/>
        <a:p>
          <a:endParaRPr lang="en-US"/>
        </a:p>
      </dgm:t>
    </dgm:pt>
    <dgm:pt modelId="{3076B815-631F-4EFC-AA18-3AA4B6DD1807}" type="pres">
      <dgm:prSet presAssocID="{D1FD184D-05F3-462C-84E2-DC4DF8195ACC}" presName="Name0" presStyleCnt="0">
        <dgm:presLayoutVars>
          <dgm:dir/>
          <dgm:resizeHandles val="exact"/>
        </dgm:presLayoutVars>
      </dgm:prSet>
      <dgm:spPr/>
    </dgm:pt>
    <dgm:pt modelId="{FB9BB1BC-38EB-4C82-8407-C4E50D1D4061}" type="pres">
      <dgm:prSet presAssocID="{814E8120-2AF3-4605-AD81-0B6CAA9E3F41}" presName="node" presStyleLbl="node1" presStyleIdx="0" presStyleCnt="3">
        <dgm:presLayoutVars>
          <dgm:bulletEnabled val="1"/>
        </dgm:presLayoutVars>
      </dgm:prSet>
      <dgm:spPr/>
    </dgm:pt>
    <dgm:pt modelId="{A93363BE-E98D-4D63-9846-FF758404DD0E}" type="pres">
      <dgm:prSet presAssocID="{B6D29E27-B4DB-4404-894A-AE1122071802}" presName="sibTrans" presStyleLbl="sibTrans1D1" presStyleIdx="0" presStyleCnt="2"/>
      <dgm:spPr/>
    </dgm:pt>
    <dgm:pt modelId="{E3DCC551-F813-493B-9E4F-AE760B9E3028}" type="pres">
      <dgm:prSet presAssocID="{B6D29E27-B4DB-4404-894A-AE1122071802}" presName="connectorText" presStyleLbl="sibTrans1D1" presStyleIdx="0" presStyleCnt="2"/>
      <dgm:spPr/>
    </dgm:pt>
    <dgm:pt modelId="{A18E79F3-09C5-4AB9-9473-3DDB7439AB11}" type="pres">
      <dgm:prSet presAssocID="{1D894373-6E15-4642-8012-78A5493F39F9}" presName="node" presStyleLbl="node1" presStyleIdx="1" presStyleCnt="3">
        <dgm:presLayoutVars>
          <dgm:bulletEnabled val="1"/>
        </dgm:presLayoutVars>
      </dgm:prSet>
      <dgm:spPr/>
    </dgm:pt>
    <dgm:pt modelId="{55D18CE7-205C-4919-BFDD-93DA8FF6A7D6}" type="pres">
      <dgm:prSet presAssocID="{B2FAE120-4715-4290-BD9D-9973E04FB7D9}" presName="sibTrans" presStyleLbl="sibTrans1D1" presStyleIdx="1" presStyleCnt="2"/>
      <dgm:spPr/>
    </dgm:pt>
    <dgm:pt modelId="{365B7B23-A130-44DB-83E8-1990287985FA}" type="pres">
      <dgm:prSet presAssocID="{B2FAE120-4715-4290-BD9D-9973E04FB7D9}" presName="connectorText" presStyleLbl="sibTrans1D1" presStyleIdx="1" presStyleCnt="2"/>
      <dgm:spPr/>
    </dgm:pt>
    <dgm:pt modelId="{265D2D4A-63A7-4BC0-9307-D2AF5E49F8DC}" type="pres">
      <dgm:prSet presAssocID="{A4C42CD5-1D2B-4B98-8FFD-2CD9A13FFD90}" presName="node" presStyleLbl="node1" presStyleIdx="2" presStyleCnt="3">
        <dgm:presLayoutVars>
          <dgm:bulletEnabled val="1"/>
        </dgm:presLayoutVars>
      </dgm:prSet>
      <dgm:spPr/>
    </dgm:pt>
  </dgm:ptLst>
  <dgm:cxnLst>
    <dgm:cxn modelId="{AC70B31C-DD1B-452C-A203-51D0726C385D}" type="presOf" srcId="{D1FD184D-05F3-462C-84E2-DC4DF8195ACC}" destId="{3076B815-631F-4EFC-AA18-3AA4B6DD1807}" srcOrd="0" destOrd="0" presId="urn:microsoft.com/office/officeart/2016/7/layout/RepeatingBendingProcessNew"/>
    <dgm:cxn modelId="{425E3B30-22B7-40E2-86CB-0F2F3CE87EEE}" srcId="{D1FD184D-05F3-462C-84E2-DC4DF8195ACC}" destId="{814E8120-2AF3-4605-AD81-0B6CAA9E3F41}" srcOrd="0" destOrd="0" parTransId="{A3C890BD-85B3-463D-B7ED-00BE49FC7D61}" sibTransId="{B6D29E27-B4DB-4404-894A-AE1122071802}"/>
    <dgm:cxn modelId="{2078AD31-B24F-4222-BFB7-27415B8909E2}" type="presOf" srcId="{B6D29E27-B4DB-4404-894A-AE1122071802}" destId="{A93363BE-E98D-4D63-9846-FF758404DD0E}" srcOrd="0" destOrd="0" presId="urn:microsoft.com/office/officeart/2016/7/layout/RepeatingBendingProcessNew"/>
    <dgm:cxn modelId="{ACC60261-7B18-4A2D-9FAB-C68557EBE7F2}" srcId="{D1FD184D-05F3-462C-84E2-DC4DF8195ACC}" destId="{A4C42CD5-1D2B-4B98-8FFD-2CD9A13FFD90}" srcOrd="2" destOrd="0" parTransId="{491317E3-1333-4935-8945-3EE6E569CAF9}" sibTransId="{C7D0116A-5B64-4420-BDE6-5DFCC178C3A2}"/>
    <dgm:cxn modelId="{09212B65-05A4-4553-9AD6-0CE6C80A1813}" type="presOf" srcId="{A4C42CD5-1D2B-4B98-8FFD-2CD9A13FFD90}" destId="{265D2D4A-63A7-4BC0-9307-D2AF5E49F8DC}" srcOrd="0" destOrd="0" presId="urn:microsoft.com/office/officeart/2016/7/layout/RepeatingBendingProcessNew"/>
    <dgm:cxn modelId="{1D4EE746-F921-45B4-90B9-0E1AFC8B4C55}" type="presOf" srcId="{1D894373-6E15-4642-8012-78A5493F39F9}" destId="{A18E79F3-09C5-4AB9-9473-3DDB7439AB11}" srcOrd="0" destOrd="0" presId="urn:microsoft.com/office/officeart/2016/7/layout/RepeatingBendingProcessNew"/>
    <dgm:cxn modelId="{6C1B1294-A321-40CA-A216-47815BF79A06}" type="presOf" srcId="{B2FAE120-4715-4290-BD9D-9973E04FB7D9}" destId="{55D18CE7-205C-4919-BFDD-93DA8FF6A7D6}" srcOrd="0" destOrd="0" presId="urn:microsoft.com/office/officeart/2016/7/layout/RepeatingBendingProcessNew"/>
    <dgm:cxn modelId="{22026BBF-BDD3-4CE8-A6FF-F6498E8862F2}" type="presOf" srcId="{B6D29E27-B4DB-4404-894A-AE1122071802}" destId="{E3DCC551-F813-493B-9E4F-AE760B9E3028}" srcOrd="1" destOrd="0" presId="urn:microsoft.com/office/officeart/2016/7/layout/RepeatingBendingProcessNew"/>
    <dgm:cxn modelId="{8770BCC0-7361-4AA5-98AE-2152B5417D57}" srcId="{D1FD184D-05F3-462C-84E2-DC4DF8195ACC}" destId="{1D894373-6E15-4642-8012-78A5493F39F9}" srcOrd="1" destOrd="0" parTransId="{7EA5EC58-660D-4D53-84BE-1669C280C2AA}" sibTransId="{B2FAE120-4715-4290-BD9D-9973E04FB7D9}"/>
    <dgm:cxn modelId="{40497EC2-9952-41C3-AC4F-A1751C188E92}" type="presOf" srcId="{B2FAE120-4715-4290-BD9D-9973E04FB7D9}" destId="{365B7B23-A130-44DB-83E8-1990287985FA}" srcOrd="1" destOrd="0" presId="urn:microsoft.com/office/officeart/2016/7/layout/RepeatingBendingProcessNew"/>
    <dgm:cxn modelId="{3A05CCEE-7839-4B62-8C6F-63B5E4CBA8F7}" type="presOf" srcId="{814E8120-2AF3-4605-AD81-0B6CAA9E3F41}" destId="{FB9BB1BC-38EB-4C82-8407-C4E50D1D4061}" srcOrd="0" destOrd="0" presId="urn:microsoft.com/office/officeart/2016/7/layout/RepeatingBendingProcessNew"/>
    <dgm:cxn modelId="{1E58B3AE-0286-4466-B390-8E6A2E5A2E0B}" type="presParOf" srcId="{3076B815-631F-4EFC-AA18-3AA4B6DD1807}" destId="{FB9BB1BC-38EB-4C82-8407-C4E50D1D4061}" srcOrd="0" destOrd="0" presId="urn:microsoft.com/office/officeart/2016/7/layout/RepeatingBendingProcessNew"/>
    <dgm:cxn modelId="{7BA1ED4A-11C9-41E5-BB82-69B5DD8E9291}" type="presParOf" srcId="{3076B815-631F-4EFC-AA18-3AA4B6DD1807}" destId="{A93363BE-E98D-4D63-9846-FF758404DD0E}" srcOrd="1" destOrd="0" presId="urn:microsoft.com/office/officeart/2016/7/layout/RepeatingBendingProcessNew"/>
    <dgm:cxn modelId="{E7CD5A29-BBD6-4B16-AD01-EADD8893A9B7}" type="presParOf" srcId="{A93363BE-E98D-4D63-9846-FF758404DD0E}" destId="{E3DCC551-F813-493B-9E4F-AE760B9E3028}" srcOrd="0" destOrd="0" presId="urn:microsoft.com/office/officeart/2016/7/layout/RepeatingBendingProcessNew"/>
    <dgm:cxn modelId="{E6C144B4-F709-46CB-B732-314D0D206760}" type="presParOf" srcId="{3076B815-631F-4EFC-AA18-3AA4B6DD1807}" destId="{A18E79F3-09C5-4AB9-9473-3DDB7439AB11}" srcOrd="2" destOrd="0" presId="urn:microsoft.com/office/officeart/2016/7/layout/RepeatingBendingProcessNew"/>
    <dgm:cxn modelId="{7E748A79-A961-4C8F-BDEA-306433007ABA}" type="presParOf" srcId="{3076B815-631F-4EFC-AA18-3AA4B6DD1807}" destId="{55D18CE7-205C-4919-BFDD-93DA8FF6A7D6}" srcOrd="3" destOrd="0" presId="urn:microsoft.com/office/officeart/2016/7/layout/RepeatingBendingProcessNew"/>
    <dgm:cxn modelId="{A810462A-6056-4017-91B4-12FE79A3A7DF}" type="presParOf" srcId="{55D18CE7-205C-4919-BFDD-93DA8FF6A7D6}" destId="{365B7B23-A130-44DB-83E8-1990287985FA}" srcOrd="0" destOrd="0" presId="urn:microsoft.com/office/officeart/2016/7/layout/RepeatingBendingProcessNew"/>
    <dgm:cxn modelId="{86759FF0-3811-454E-9FED-FA0479B17379}" type="presParOf" srcId="{3076B815-631F-4EFC-AA18-3AA4B6DD1807}" destId="{265D2D4A-63A7-4BC0-9307-D2AF5E49F8DC}"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1D066-00CD-49FE-B0B8-EE783064C838}" type="doc">
      <dgm:prSet loTypeId="urn:microsoft.com/office/officeart/2005/8/layout/hList1" loCatId="list" qsTypeId="urn:microsoft.com/office/officeart/2005/8/quickstyle/simple1" qsCatId="simple" csTypeId="urn:microsoft.com/office/officeart/2005/8/colors/accent4_3" csCatId="accent4" phldr="1"/>
      <dgm:spPr/>
      <dgm:t>
        <a:bodyPr/>
        <a:lstStyle/>
        <a:p>
          <a:endParaRPr lang="en-GB"/>
        </a:p>
      </dgm:t>
    </dgm:pt>
    <dgm:pt modelId="{81DF5641-89AF-43FB-A4E0-5A648E2CCA3B}">
      <dgm:prSet custT="1"/>
      <dgm:spPr/>
      <dgm:t>
        <a:bodyPr/>
        <a:lstStyle/>
        <a:p>
          <a:pPr algn="l"/>
          <a:r>
            <a:rPr lang="en-GB" sz="2200" b="0">
              <a:solidFill>
                <a:schemeClr val="tx1"/>
              </a:solidFill>
            </a:rPr>
            <a:t>Pharmacy First (clinical pathways)</a:t>
          </a:r>
          <a:endParaRPr lang="en-GB" sz="2200">
            <a:solidFill>
              <a:schemeClr val="tx1"/>
            </a:solidFill>
          </a:endParaRPr>
        </a:p>
      </dgm:t>
    </dgm:pt>
    <dgm:pt modelId="{BC2AFC2A-02F6-41B2-8862-3CD5EAF52C44}" type="parTrans" cxnId="{620FAFDD-8939-48AB-8AE7-36D441100AFB}">
      <dgm:prSet/>
      <dgm:spPr/>
      <dgm:t>
        <a:bodyPr/>
        <a:lstStyle/>
        <a:p>
          <a:pPr algn="l"/>
          <a:endParaRPr lang="en-GB" sz="2200">
            <a:solidFill>
              <a:schemeClr val="tx1"/>
            </a:solidFill>
          </a:endParaRPr>
        </a:p>
      </dgm:t>
    </dgm:pt>
    <dgm:pt modelId="{16D4AFC9-8C72-4EE7-8022-8F6F456CEEA1}" type="sibTrans" cxnId="{620FAFDD-8939-48AB-8AE7-36D441100AFB}">
      <dgm:prSet/>
      <dgm:spPr/>
      <dgm:t>
        <a:bodyPr/>
        <a:lstStyle/>
        <a:p>
          <a:pPr algn="l"/>
          <a:endParaRPr lang="en-GB" sz="2200">
            <a:solidFill>
              <a:schemeClr val="tx1"/>
            </a:solidFill>
          </a:endParaRPr>
        </a:p>
      </dgm:t>
    </dgm:pt>
    <dgm:pt modelId="{E7120CD4-1BE4-48F3-9F78-BD147551260D}">
      <dgm:prSet custT="1"/>
      <dgm:spPr/>
      <dgm:t>
        <a:bodyPr/>
        <a:lstStyle/>
        <a:p>
          <a:pPr algn="l"/>
          <a:r>
            <a:rPr lang="en-GB" sz="2200" b="0">
              <a:solidFill>
                <a:schemeClr val="tx1"/>
              </a:solidFill>
            </a:rPr>
            <a:t>Pharmacy First (urgent repeat medicine supply)  </a:t>
          </a:r>
          <a:endParaRPr lang="en-GB" sz="2200">
            <a:solidFill>
              <a:schemeClr val="tx1"/>
            </a:solidFill>
          </a:endParaRPr>
        </a:p>
      </dgm:t>
    </dgm:pt>
    <dgm:pt modelId="{FBE6193B-C124-4240-8A07-ED5C7C7745CF}" type="parTrans" cxnId="{AB71111B-FD46-4630-AC5E-D46C1B1A899A}">
      <dgm:prSet/>
      <dgm:spPr/>
      <dgm:t>
        <a:bodyPr/>
        <a:lstStyle/>
        <a:p>
          <a:pPr algn="l"/>
          <a:endParaRPr lang="en-GB" sz="2200">
            <a:solidFill>
              <a:schemeClr val="tx1"/>
            </a:solidFill>
          </a:endParaRPr>
        </a:p>
      </dgm:t>
    </dgm:pt>
    <dgm:pt modelId="{3676AF00-F57F-4C19-999C-DE80DAC02254}" type="sibTrans" cxnId="{AB71111B-FD46-4630-AC5E-D46C1B1A899A}">
      <dgm:prSet/>
      <dgm:spPr/>
      <dgm:t>
        <a:bodyPr/>
        <a:lstStyle/>
        <a:p>
          <a:pPr algn="l"/>
          <a:endParaRPr lang="en-GB" sz="2200">
            <a:solidFill>
              <a:schemeClr val="tx1"/>
            </a:solidFill>
          </a:endParaRPr>
        </a:p>
      </dgm:t>
    </dgm:pt>
    <dgm:pt modelId="{CF6A0C58-C34C-4065-A6EA-7BDEE9E02D64}">
      <dgm:prSet custT="1"/>
      <dgm:spPr/>
      <dgm:t>
        <a:bodyPr/>
        <a:lstStyle/>
        <a:p>
          <a:pPr algn="l"/>
          <a:r>
            <a:rPr lang="en-GB" sz="2200" b="0">
              <a:solidFill>
                <a:schemeClr val="tx1"/>
              </a:solidFill>
            </a:rPr>
            <a:t>Pharmacy First (NHS referrals for minor illness) </a:t>
          </a:r>
          <a:endParaRPr lang="en-GB" sz="2200">
            <a:solidFill>
              <a:schemeClr val="tx1"/>
            </a:solidFill>
          </a:endParaRPr>
        </a:p>
      </dgm:t>
    </dgm:pt>
    <dgm:pt modelId="{BB9D34C0-B2D5-4628-AF3F-78AF98149556}" type="parTrans" cxnId="{490AA2DC-1AE4-4CE4-84C3-EAB02C439795}">
      <dgm:prSet/>
      <dgm:spPr/>
      <dgm:t>
        <a:bodyPr/>
        <a:lstStyle/>
        <a:p>
          <a:pPr algn="l"/>
          <a:endParaRPr lang="en-GB" sz="2200">
            <a:solidFill>
              <a:schemeClr val="tx1"/>
            </a:solidFill>
          </a:endParaRPr>
        </a:p>
      </dgm:t>
    </dgm:pt>
    <dgm:pt modelId="{1A4BD5C2-2D9B-421A-8C6E-2B935321FD1C}" type="sibTrans" cxnId="{490AA2DC-1AE4-4CE4-84C3-EAB02C439795}">
      <dgm:prSet/>
      <dgm:spPr/>
      <dgm:t>
        <a:bodyPr/>
        <a:lstStyle/>
        <a:p>
          <a:pPr algn="l"/>
          <a:endParaRPr lang="en-GB" sz="2200">
            <a:solidFill>
              <a:schemeClr val="tx1"/>
            </a:solidFill>
          </a:endParaRPr>
        </a:p>
      </dgm:t>
    </dgm:pt>
    <dgm:pt modelId="{FA7527E1-B365-40E5-B834-CB1E91539178}">
      <dgm:prSet custT="1"/>
      <dgm:spPr/>
      <dgm:t>
        <a:bodyPr/>
        <a:lstStyle/>
        <a:p>
          <a:pPr algn="l"/>
          <a:r>
            <a:rPr lang="en-GB" sz="2200" b="0">
              <a:solidFill>
                <a:schemeClr val="tx1"/>
              </a:solidFill>
            </a:rPr>
            <a:t> new element</a:t>
          </a:r>
          <a:endParaRPr lang="en-GB" sz="2200">
            <a:solidFill>
              <a:schemeClr val="tx1"/>
            </a:solidFill>
          </a:endParaRPr>
        </a:p>
      </dgm:t>
    </dgm:pt>
    <dgm:pt modelId="{C4D28E8D-B3B5-4F5F-9FE4-8E353A5F496C}" type="parTrans" cxnId="{8563CC3A-712E-4DA3-9384-4A56DED4D230}">
      <dgm:prSet/>
      <dgm:spPr/>
      <dgm:t>
        <a:bodyPr/>
        <a:lstStyle/>
        <a:p>
          <a:pPr algn="l"/>
          <a:endParaRPr lang="en-GB" sz="2200">
            <a:solidFill>
              <a:schemeClr val="tx1"/>
            </a:solidFill>
          </a:endParaRPr>
        </a:p>
      </dgm:t>
    </dgm:pt>
    <dgm:pt modelId="{E4738F89-E9C4-4587-9546-6E9ACB790663}" type="sibTrans" cxnId="{8563CC3A-712E-4DA3-9384-4A56DED4D230}">
      <dgm:prSet/>
      <dgm:spPr/>
      <dgm:t>
        <a:bodyPr/>
        <a:lstStyle/>
        <a:p>
          <a:pPr algn="l"/>
          <a:endParaRPr lang="en-GB" sz="2200">
            <a:solidFill>
              <a:schemeClr val="tx1"/>
            </a:solidFill>
          </a:endParaRPr>
        </a:p>
      </dgm:t>
    </dgm:pt>
    <dgm:pt modelId="{E508602B-EBC7-465B-8C83-B6F78ACD9910}">
      <dgm:prSet custT="1"/>
      <dgm:spPr/>
      <dgm:t>
        <a:bodyPr/>
        <a:lstStyle/>
        <a:p>
          <a:pPr algn="l"/>
          <a:r>
            <a:rPr lang="en-GB" sz="2200" b="0">
              <a:solidFill>
                <a:schemeClr val="tx1"/>
              </a:solidFill>
            </a:rPr>
            <a:t>previously commissioned as the CPCS</a:t>
          </a:r>
          <a:endParaRPr lang="en-GB" sz="2200">
            <a:solidFill>
              <a:schemeClr val="tx1"/>
            </a:solidFill>
          </a:endParaRPr>
        </a:p>
      </dgm:t>
    </dgm:pt>
    <dgm:pt modelId="{E8A8EFBD-B460-4E50-BFB9-8B5B90C04424}" type="parTrans" cxnId="{B5059980-2216-461B-9E6A-60BBA903D758}">
      <dgm:prSet/>
      <dgm:spPr/>
      <dgm:t>
        <a:bodyPr/>
        <a:lstStyle/>
        <a:p>
          <a:pPr algn="l"/>
          <a:endParaRPr lang="en-GB" sz="2200">
            <a:solidFill>
              <a:schemeClr val="tx1"/>
            </a:solidFill>
          </a:endParaRPr>
        </a:p>
      </dgm:t>
    </dgm:pt>
    <dgm:pt modelId="{26F02D29-8B60-4E96-8ECB-EBB5E1ED0885}" type="sibTrans" cxnId="{B5059980-2216-461B-9E6A-60BBA903D758}">
      <dgm:prSet/>
      <dgm:spPr/>
      <dgm:t>
        <a:bodyPr/>
        <a:lstStyle/>
        <a:p>
          <a:pPr algn="l"/>
          <a:endParaRPr lang="en-GB" sz="2200">
            <a:solidFill>
              <a:schemeClr val="tx1"/>
            </a:solidFill>
          </a:endParaRPr>
        </a:p>
      </dgm:t>
    </dgm:pt>
    <dgm:pt modelId="{58601BAE-F332-4A8C-A8AD-0FEFAF3953F7}">
      <dgm:prSet custT="1"/>
      <dgm:spPr/>
      <dgm:t>
        <a:bodyPr/>
        <a:lstStyle/>
        <a:p>
          <a:pPr algn="l"/>
          <a:r>
            <a:rPr lang="en-GB" sz="2200" b="0">
              <a:solidFill>
                <a:schemeClr val="tx1"/>
              </a:solidFill>
            </a:rPr>
            <a:t>previously commissioned as the CPCS</a:t>
          </a:r>
          <a:endParaRPr lang="en-GB" sz="2200">
            <a:solidFill>
              <a:schemeClr val="tx1"/>
            </a:solidFill>
          </a:endParaRPr>
        </a:p>
      </dgm:t>
    </dgm:pt>
    <dgm:pt modelId="{3B255322-E816-440C-9BFA-A18098D55BA1}" type="parTrans" cxnId="{49E76B67-6D62-4875-81B5-34402ACD4734}">
      <dgm:prSet/>
      <dgm:spPr/>
      <dgm:t>
        <a:bodyPr/>
        <a:lstStyle/>
        <a:p>
          <a:pPr algn="l"/>
          <a:endParaRPr lang="en-GB" sz="2200">
            <a:solidFill>
              <a:schemeClr val="tx1"/>
            </a:solidFill>
          </a:endParaRPr>
        </a:p>
      </dgm:t>
    </dgm:pt>
    <dgm:pt modelId="{4068565C-22CE-4AC6-96B5-E61D150D4D21}" type="sibTrans" cxnId="{49E76B67-6D62-4875-81B5-34402ACD4734}">
      <dgm:prSet/>
      <dgm:spPr/>
      <dgm:t>
        <a:bodyPr/>
        <a:lstStyle/>
        <a:p>
          <a:pPr algn="l"/>
          <a:endParaRPr lang="en-GB" sz="2200">
            <a:solidFill>
              <a:schemeClr val="tx1"/>
            </a:solidFill>
          </a:endParaRPr>
        </a:p>
      </dgm:t>
    </dgm:pt>
    <dgm:pt modelId="{6E1FDB38-2BFB-49C6-8F65-0AD7065F0C43}" type="pres">
      <dgm:prSet presAssocID="{7FE1D066-00CD-49FE-B0B8-EE783064C838}" presName="Name0" presStyleCnt="0">
        <dgm:presLayoutVars>
          <dgm:dir/>
          <dgm:animLvl val="lvl"/>
          <dgm:resizeHandles val="exact"/>
        </dgm:presLayoutVars>
      </dgm:prSet>
      <dgm:spPr/>
    </dgm:pt>
    <dgm:pt modelId="{13A3711E-C5C9-4158-85B2-B8172007EF7B}" type="pres">
      <dgm:prSet presAssocID="{81DF5641-89AF-43FB-A4E0-5A648E2CCA3B}" presName="composite" presStyleCnt="0"/>
      <dgm:spPr/>
    </dgm:pt>
    <dgm:pt modelId="{584C1F28-ECFD-4055-9CDF-B5E399B26AEB}" type="pres">
      <dgm:prSet presAssocID="{81DF5641-89AF-43FB-A4E0-5A648E2CCA3B}" presName="parTx" presStyleLbl="alignNode1" presStyleIdx="0" presStyleCnt="3">
        <dgm:presLayoutVars>
          <dgm:chMax val="0"/>
          <dgm:chPref val="0"/>
          <dgm:bulletEnabled val="1"/>
        </dgm:presLayoutVars>
      </dgm:prSet>
      <dgm:spPr/>
    </dgm:pt>
    <dgm:pt modelId="{C5FFA91D-4A95-497C-8D26-E4F977436233}" type="pres">
      <dgm:prSet presAssocID="{81DF5641-89AF-43FB-A4E0-5A648E2CCA3B}" presName="desTx" presStyleLbl="alignAccFollowNode1" presStyleIdx="0" presStyleCnt="3" custLinFactNeighborX="-9867" custLinFactNeighborY="107">
        <dgm:presLayoutVars>
          <dgm:bulletEnabled val="1"/>
        </dgm:presLayoutVars>
      </dgm:prSet>
      <dgm:spPr/>
    </dgm:pt>
    <dgm:pt modelId="{51885459-5C37-4A5C-801B-1F5318939E95}" type="pres">
      <dgm:prSet presAssocID="{16D4AFC9-8C72-4EE7-8022-8F6F456CEEA1}" presName="space" presStyleCnt="0"/>
      <dgm:spPr/>
    </dgm:pt>
    <dgm:pt modelId="{4183992E-C06D-4957-A2E1-2BDF84C5ABAE}" type="pres">
      <dgm:prSet presAssocID="{E7120CD4-1BE4-48F3-9F78-BD147551260D}" presName="composite" presStyleCnt="0"/>
      <dgm:spPr/>
    </dgm:pt>
    <dgm:pt modelId="{8E725412-AF7D-478B-BEA5-16F3AF0D13F0}" type="pres">
      <dgm:prSet presAssocID="{E7120CD4-1BE4-48F3-9F78-BD147551260D}" presName="parTx" presStyleLbl="alignNode1" presStyleIdx="1" presStyleCnt="3">
        <dgm:presLayoutVars>
          <dgm:chMax val="0"/>
          <dgm:chPref val="0"/>
          <dgm:bulletEnabled val="1"/>
        </dgm:presLayoutVars>
      </dgm:prSet>
      <dgm:spPr/>
    </dgm:pt>
    <dgm:pt modelId="{5D5D0DF3-6067-4771-BA81-611558CEFAB1}" type="pres">
      <dgm:prSet presAssocID="{E7120CD4-1BE4-48F3-9F78-BD147551260D}" presName="desTx" presStyleLbl="alignAccFollowNode1" presStyleIdx="1" presStyleCnt="3">
        <dgm:presLayoutVars>
          <dgm:bulletEnabled val="1"/>
        </dgm:presLayoutVars>
      </dgm:prSet>
      <dgm:spPr/>
    </dgm:pt>
    <dgm:pt modelId="{D0FC0693-EF39-46EA-BC04-105B89D23FE9}" type="pres">
      <dgm:prSet presAssocID="{3676AF00-F57F-4C19-999C-DE80DAC02254}" presName="space" presStyleCnt="0"/>
      <dgm:spPr/>
    </dgm:pt>
    <dgm:pt modelId="{C0182CF2-87BA-4F88-889A-E5D30A90F11A}" type="pres">
      <dgm:prSet presAssocID="{CF6A0C58-C34C-4065-A6EA-7BDEE9E02D64}" presName="composite" presStyleCnt="0"/>
      <dgm:spPr/>
    </dgm:pt>
    <dgm:pt modelId="{B49E2E37-3F35-4804-9DF5-ADABF46F6AE6}" type="pres">
      <dgm:prSet presAssocID="{CF6A0C58-C34C-4065-A6EA-7BDEE9E02D64}" presName="parTx" presStyleLbl="alignNode1" presStyleIdx="2" presStyleCnt="3">
        <dgm:presLayoutVars>
          <dgm:chMax val="0"/>
          <dgm:chPref val="0"/>
          <dgm:bulletEnabled val="1"/>
        </dgm:presLayoutVars>
      </dgm:prSet>
      <dgm:spPr/>
    </dgm:pt>
    <dgm:pt modelId="{6D3C53BB-9872-4758-9939-DBA8B6D752FE}" type="pres">
      <dgm:prSet presAssocID="{CF6A0C58-C34C-4065-A6EA-7BDEE9E02D64}" presName="desTx" presStyleLbl="alignAccFollowNode1" presStyleIdx="2" presStyleCnt="3">
        <dgm:presLayoutVars>
          <dgm:bulletEnabled val="1"/>
        </dgm:presLayoutVars>
      </dgm:prSet>
      <dgm:spPr/>
    </dgm:pt>
  </dgm:ptLst>
  <dgm:cxnLst>
    <dgm:cxn modelId="{F7C5361A-D8AB-41D9-928D-2CBDD9DD6A8A}" type="presOf" srcId="{7FE1D066-00CD-49FE-B0B8-EE783064C838}" destId="{6E1FDB38-2BFB-49C6-8F65-0AD7065F0C43}" srcOrd="0" destOrd="0" presId="urn:microsoft.com/office/officeart/2005/8/layout/hList1"/>
    <dgm:cxn modelId="{AB71111B-FD46-4630-AC5E-D46C1B1A899A}" srcId="{7FE1D066-00CD-49FE-B0B8-EE783064C838}" destId="{E7120CD4-1BE4-48F3-9F78-BD147551260D}" srcOrd="1" destOrd="0" parTransId="{FBE6193B-C124-4240-8A07-ED5C7C7745CF}" sibTransId="{3676AF00-F57F-4C19-999C-DE80DAC02254}"/>
    <dgm:cxn modelId="{8920F721-364C-4260-BEC2-2C1EBCB6DB7E}" type="presOf" srcId="{E508602B-EBC7-465B-8C83-B6F78ACD9910}" destId="{5D5D0DF3-6067-4771-BA81-611558CEFAB1}" srcOrd="0" destOrd="0" presId="urn:microsoft.com/office/officeart/2005/8/layout/hList1"/>
    <dgm:cxn modelId="{39247327-E3C4-46A0-8526-0031DCAD2BE4}" type="presOf" srcId="{CF6A0C58-C34C-4065-A6EA-7BDEE9E02D64}" destId="{B49E2E37-3F35-4804-9DF5-ADABF46F6AE6}" srcOrd="0" destOrd="0" presId="urn:microsoft.com/office/officeart/2005/8/layout/hList1"/>
    <dgm:cxn modelId="{8563CC3A-712E-4DA3-9384-4A56DED4D230}" srcId="{81DF5641-89AF-43FB-A4E0-5A648E2CCA3B}" destId="{FA7527E1-B365-40E5-B834-CB1E91539178}" srcOrd="0" destOrd="0" parTransId="{C4D28E8D-B3B5-4F5F-9FE4-8E353A5F496C}" sibTransId="{E4738F89-E9C4-4587-9546-6E9ACB790663}"/>
    <dgm:cxn modelId="{49E76B67-6D62-4875-81B5-34402ACD4734}" srcId="{CF6A0C58-C34C-4065-A6EA-7BDEE9E02D64}" destId="{58601BAE-F332-4A8C-A8AD-0FEFAF3953F7}" srcOrd="0" destOrd="0" parTransId="{3B255322-E816-440C-9BFA-A18098D55BA1}" sibTransId="{4068565C-22CE-4AC6-96B5-E61D150D4D21}"/>
    <dgm:cxn modelId="{16743D73-5F62-426D-AC54-371B0C07D11F}" type="presOf" srcId="{81DF5641-89AF-43FB-A4E0-5A648E2CCA3B}" destId="{584C1F28-ECFD-4055-9CDF-B5E399B26AEB}" srcOrd="0" destOrd="0" presId="urn:microsoft.com/office/officeart/2005/8/layout/hList1"/>
    <dgm:cxn modelId="{B5059980-2216-461B-9E6A-60BBA903D758}" srcId="{E7120CD4-1BE4-48F3-9F78-BD147551260D}" destId="{E508602B-EBC7-465B-8C83-B6F78ACD9910}" srcOrd="0" destOrd="0" parTransId="{E8A8EFBD-B460-4E50-BFB9-8B5B90C04424}" sibTransId="{26F02D29-8B60-4E96-8ECB-EBB5E1ED0885}"/>
    <dgm:cxn modelId="{6D1954A9-DF1F-4A4E-A2AA-542C7ADA5173}" type="presOf" srcId="{FA7527E1-B365-40E5-B834-CB1E91539178}" destId="{C5FFA91D-4A95-497C-8D26-E4F977436233}" srcOrd="0" destOrd="0" presId="urn:microsoft.com/office/officeart/2005/8/layout/hList1"/>
    <dgm:cxn modelId="{62A55CB4-1BCB-484B-8A65-3509F9D032C3}" type="presOf" srcId="{58601BAE-F332-4A8C-A8AD-0FEFAF3953F7}" destId="{6D3C53BB-9872-4758-9939-DBA8B6D752FE}" srcOrd="0" destOrd="0" presId="urn:microsoft.com/office/officeart/2005/8/layout/hList1"/>
    <dgm:cxn modelId="{490AA2DC-1AE4-4CE4-84C3-EAB02C439795}" srcId="{7FE1D066-00CD-49FE-B0B8-EE783064C838}" destId="{CF6A0C58-C34C-4065-A6EA-7BDEE9E02D64}" srcOrd="2" destOrd="0" parTransId="{BB9D34C0-B2D5-4628-AF3F-78AF98149556}" sibTransId="{1A4BD5C2-2D9B-421A-8C6E-2B935321FD1C}"/>
    <dgm:cxn modelId="{620FAFDD-8939-48AB-8AE7-36D441100AFB}" srcId="{7FE1D066-00CD-49FE-B0B8-EE783064C838}" destId="{81DF5641-89AF-43FB-A4E0-5A648E2CCA3B}" srcOrd="0" destOrd="0" parTransId="{BC2AFC2A-02F6-41B2-8862-3CD5EAF52C44}" sibTransId="{16D4AFC9-8C72-4EE7-8022-8F6F456CEEA1}"/>
    <dgm:cxn modelId="{16F25AF7-EA83-486A-90E3-57862631C8DF}" type="presOf" srcId="{E7120CD4-1BE4-48F3-9F78-BD147551260D}" destId="{8E725412-AF7D-478B-BEA5-16F3AF0D13F0}" srcOrd="0" destOrd="0" presId="urn:microsoft.com/office/officeart/2005/8/layout/hList1"/>
    <dgm:cxn modelId="{4B7D68E3-51F4-4AD5-A514-013075A8587D}" type="presParOf" srcId="{6E1FDB38-2BFB-49C6-8F65-0AD7065F0C43}" destId="{13A3711E-C5C9-4158-85B2-B8172007EF7B}" srcOrd="0" destOrd="0" presId="urn:microsoft.com/office/officeart/2005/8/layout/hList1"/>
    <dgm:cxn modelId="{7E093263-B5CA-42F8-A44E-7C79BB04A874}" type="presParOf" srcId="{13A3711E-C5C9-4158-85B2-B8172007EF7B}" destId="{584C1F28-ECFD-4055-9CDF-B5E399B26AEB}" srcOrd="0" destOrd="0" presId="urn:microsoft.com/office/officeart/2005/8/layout/hList1"/>
    <dgm:cxn modelId="{B01440B3-339B-4F41-98FC-D6A1BAAD3529}" type="presParOf" srcId="{13A3711E-C5C9-4158-85B2-B8172007EF7B}" destId="{C5FFA91D-4A95-497C-8D26-E4F977436233}" srcOrd="1" destOrd="0" presId="urn:microsoft.com/office/officeart/2005/8/layout/hList1"/>
    <dgm:cxn modelId="{06270011-E1BB-4307-84AC-2B7C97A06D58}" type="presParOf" srcId="{6E1FDB38-2BFB-49C6-8F65-0AD7065F0C43}" destId="{51885459-5C37-4A5C-801B-1F5318939E95}" srcOrd="1" destOrd="0" presId="urn:microsoft.com/office/officeart/2005/8/layout/hList1"/>
    <dgm:cxn modelId="{756F2D21-F027-48E7-93B5-BADA23C3B140}" type="presParOf" srcId="{6E1FDB38-2BFB-49C6-8F65-0AD7065F0C43}" destId="{4183992E-C06D-4957-A2E1-2BDF84C5ABAE}" srcOrd="2" destOrd="0" presId="urn:microsoft.com/office/officeart/2005/8/layout/hList1"/>
    <dgm:cxn modelId="{57E79BB4-FB55-41E8-B5C5-346DE1B4E307}" type="presParOf" srcId="{4183992E-C06D-4957-A2E1-2BDF84C5ABAE}" destId="{8E725412-AF7D-478B-BEA5-16F3AF0D13F0}" srcOrd="0" destOrd="0" presId="urn:microsoft.com/office/officeart/2005/8/layout/hList1"/>
    <dgm:cxn modelId="{AE91B7FF-D2AA-4F83-894E-24686D75863B}" type="presParOf" srcId="{4183992E-C06D-4957-A2E1-2BDF84C5ABAE}" destId="{5D5D0DF3-6067-4771-BA81-611558CEFAB1}" srcOrd="1" destOrd="0" presId="urn:microsoft.com/office/officeart/2005/8/layout/hList1"/>
    <dgm:cxn modelId="{5E18A540-F772-4403-A926-E00837229DAA}" type="presParOf" srcId="{6E1FDB38-2BFB-49C6-8F65-0AD7065F0C43}" destId="{D0FC0693-EF39-46EA-BC04-105B89D23FE9}" srcOrd="3" destOrd="0" presId="urn:microsoft.com/office/officeart/2005/8/layout/hList1"/>
    <dgm:cxn modelId="{0D9F98D8-15A1-4116-9FC2-EADF4AC58D4A}" type="presParOf" srcId="{6E1FDB38-2BFB-49C6-8F65-0AD7065F0C43}" destId="{C0182CF2-87BA-4F88-889A-E5D30A90F11A}" srcOrd="4" destOrd="0" presId="urn:microsoft.com/office/officeart/2005/8/layout/hList1"/>
    <dgm:cxn modelId="{52272426-2B2A-4EE6-8842-24F4FC2F6FF3}" type="presParOf" srcId="{C0182CF2-87BA-4F88-889A-E5D30A90F11A}" destId="{B49E2E37-3F35-4804-9DF5-ADABF46F6AE6}" srcOrd="0" destOrd="0" presId="urn:microsoft.com/office/officeart/2005/8/layout/hList1"/>
    <dgm:cxn modelId="{7E86F046-0026-4D0E-A35A-0D4DF06E891B}" type="presParOf" srcId="{C0182CF2-87BA-4F88-889A-E5D30A90F11A}" destId="{6D3C53BB-9872-4758-9939-DBA8B6D752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7C53E1-91E4-455F-BDF5-36EBA278013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D0407323-EFD6-4305-A26E-EEF0DB82B7B1}">
      <dgm:prSet phldrT="[Text]" custT="1"/>
      <dgm:spPr>
        <a:ln>
          <a:noFill/>
        </a:ln>
      </dgm:spPr>
      <dgm:t>
        <a:bodyPr/>
        <a:lstStyle/>
        <a:p>
          <a:r>
            <a:rPr lang="en-GB" sz="1800">
              <a:solidFill>
                <a:schemeClr val="accent6"/>
              </a:solidFill>
              <a:latin typeface="+mj-lt"/>
            </a:rPr>
            <a:t>Update DOS, Profile Manager, nhs.uk and 111 online to support </a:t>
          </a:r>
          <a:r>
            <a:rPr lang="en-GB" sz="1800" b="1">
              <a:solidFill>
                <a:schemeClr val="accent6"/>
              </a:solidFill>
              <a:latin typeface="+mj-lt"/>
            </a:rPr>
            <a:t>channel shifting of patients </a:t>
          </a:r>
          <a:r>
            <a:rPr lang="en-GB" sz="1800">
              <a:solidFill>
                <a:schemeClr val="accent6"/>
              </a:solidFill>
              <a:latin typeface="+mj-lt"/>
            </a:rPr>
            <a:t>to pharmacy</a:t>
          </a:r>
        </a:p>
      </dgm:t>
    </dgm:pt>
    <dgm:pt modelId="{51C9B5DA-1DA1-4BED-B51D-B036D1F8A921}" type="parTrans" cxnId="{5151F14E-2C80-4339-AC30-F487E8F197C7}">
      <dgm:prSet/>
      <dgm:spPr/>
      <dgm:t>
        <a:bodyPr/>
        <a:lstStyle/>
        <a:p>
          <a:endParaRPr lang="en-GB" sz="1800">
            <a:solidFill>
              <a:schemeClr val="bg1"/>
            </a:solidFill>
          </a:endParaRPr>
        </a:p>
      </dgm:t>
    </dgm:pt>
    <dgm:pt modelId="{F3322A0B-4825-459F-9704-5DE7183D454B}" type="sibTrans" cxnId="{5151F14E-2C80-4339-AC30-F487E8F197C7}">
      <dgm:prSet/>
      <dgm:spPr/>
      <dgm:t>
        <a:bodyPr/>
        <a:lstStyle/>
        <a:p>
          <a:endParaRPr lang="en-GB" sz="1800">
            <a:solidFill>
              <a:schemeClr val="bg1"/>
            </a:solidFill>
          </a:endParaRPr>
        </a:p>
      </dgm:t>
    </dgm:pt>
    <dgm:pt modelId="{77379D14-9988-48BA-B36A-E8CBCAEEEAAF}">
      <dgm:prSet phldrT="[Text]" custT="1"/>
      <dgm:spPr>
        <a:ln>
          <a:noFill/>
        </a:ln>
      </dgm:spPr>
      <dgm:t>
        <a:bodyPr/>
        <a:lstStyle/>
        <a:p>
          <a:pPr rtl="0"/>
          <a:r>
            <a:rPr lang="en-GB" sz="1800" b="0">
              <a:solidFill>
                <a:schemeClr val="accent6"/>
              </a:solidFill>
              <a:latin typeface="+mj-lt"/>
            </a:rPr>
            <a:t>Digital referrals from GP to </a:t>
          </a:r>
          <a:r>
            <a:rPr lang="en-GB" sz="1800">
              <a:solidFill>
                <a:schemeClr val="accent6"/>
              </a:solidFill>
              <a:latin typeface="+mj-lt"/>
            </a:rPr>
            <a:t>pharmacy</a:t>
          </a:r>
        </a:p>
      </dgm:t>
    </dgm:pt>
    <dgm:pt modelId="{50B62050-CA9C-4122-8712-C60562DCBB62}" type="parTrans" cxnId="{40CBF3E2-BDC5-4500-9692-B9E0F455A2E5}">
      <dgm:prSet/>
      <dgm:spPr/>
      <dgm:t>
        <a:bodyPr/>
        <a:lstStyle/>
        <a:p>
          <a:endParaRPr lang="en-GB" sz="1800">
            <a:solidFill>
              <a:schemeClr val="bg1"/>
            </a:solidFill>
          </a:endParaRPr>
        </a:p>
      </dgm:t>
    </dgm:pt>
    <dgm:pt modelId="{E597D4A7-C384-4E78-AA87-55862CCCBA4F}" type="sibTrans" cxnId="{40CBF3E2-BDC5-4500-9692-B9E0F455A2E5}">
      <dgm:prSet/>
      <dgm:spPr/>
      <dgm:t>
        <a:bodyPr/>
        <a:lstStyle/>
        <a:p>
          <a:endParaRPr lang="en-GB" sz="1800">
            <a:solidFill>
              <a:schemeClr val="bg1"/>
            </a:solidFill>
          </a:endParaRPr>
        </a:p>
      </dgm:t>
    </dgm:pt>
    <dgm:pt modelId="{E0DAAD80-4A23-47FC-A525-26F52D62E77F}">
      <dgm:prSet phldrT="[Text]" custT="1"/>
      <dgm:spPr>
        <a:ln>
          <a:noFill/>
        </a:ln>
      </dgm:spPr>
      <dgm:t>
        <a:bodyPr/>
        <a:lstStyle/>
        <a:p>
          <a:pPr rtl="0"/>
          <a:r>
            <a:rPr lang="en-GB" sz="1800">
              <a:solidFill>
                <a:schemeClr val="accent6"/>
              </a:solidFill>
              <a:latin typeface="+mj-lt"/>
              <a:cs typeface="Calibri"/>
            </a:rPr>
            <a:t>Capability to </a:t>
          </a:r>
          <a:r>
            <a:rPr lang="en-GB" sz="1800" b="1">
              <a:solidFill>
                <a:schemeClr val="accent6"/>
              </a:solidFill>
              <a:latin typeface="+mj-lt"/>
              <a:cs typeface="Calibri"/>
            </a:rPr>
            <a:t>access patient’s GP record </a:t>
          </a:r>
          <a:endParaRPr lang="en-GB" sz="1800" b="1">
            <a:solidFill>
              <a:schemeClr val="accent6"/>
            </a:solidFill>
            <a:latin typeface="+mj-lt"/>
            <a:cs typeface="Arial" panose="020B0604020202020204"/>
          </a:endParaRPr>
        </a:p>
      </dgm:t>
    </dgm:pt>
    <dgm:pt modelId="{B3DCE6E9-FD63-428C-A0D5-8D2740B832C9}" type="parTrans" cxnId="{ABD4CF36-E78D-489A-882A-078FC1B3AAA9}">
      <dgm:prSet/>
      <dgm:spPr/>
      <dgm:t>
        <a:bodyPr/>
        <a:lstStyle/>
        <a:p>
          <a:endParaRPr lang="en-GB" sz="1800">
            <a:solidFill>
              <a:schemeClr val="bg1"/>
            </a:solidFill>
          </a:endParaRPr>
        </a:p>
      </dgm:t>
    </dgm:pt>
    <dgm:pt modelId="{966D0234-2D13-41B6-8F26-23A7203F3019}" type="sibTrans" cxnId="{ABD4CF36-E78D-489A-882A-078FC1B3AAA9}">
      <dgm:prSet/>
      <dgm:spPr/>
      <dgm:t>
        <a:bodyPr/>
        <a:lstStyle/>
        <a:p>
          <a:endParaRPr lang="en-GB" sz="1800">
            <a:solidFill>
              <a:schemeClr val="bg1"/>
            </a:solidFill>
          </a:endParaRPr>
        </a:p>
      </dgm:t>
    </dgm:pt>
    <dgm:pt modelId="{5409360C-57D4-4A3B-BC8C-28020B1177AD}">
      <dgm:prSet custT="1"/>
      <dgm:spPr>
        <a:ln>
          <a:noFill/>
        </a:ln>
      </dgm:spPr>
      <dgm:t>
        <a:bodyPr/>
        <a:lstStyle/>
        <a:p>
          <a:r>
            <a:rPr lang="en-GB" sz="1800" b="0">
              <a:solidFill>
                <a:schemeClr val="accent6"/>
              </a:solidFill>
              <a:latin typeface="+mj-lt"/>
            </a:rPr>
            <a:t>Develop and onboard suppliers to the </a:t>
          </a:r>
          <a:r>
            <a:rPr lang="en-GB" sz="1800" b="1">
              <a:solidFill>
                <a:schemeClr val="accent6"/>
              </a:solidFill>
              <a:latin typeface="+mj-lt"/>
            </a:rPr>
            <a:t>Digital Service for Integrated Care </a:t>
          </a:r>
          <a:r>
            <a:rPr lang="en-GB" sz="1800">
              <a:solidFill>
                <a:schemeClr val="accent6"/>
              </a:solidFill>
              <a:latin typeface="+mj-lt"/>
            </a:rPr>
            <a:t>to ensure solutions are assured and meet user requirements and NHS standards</a:t>
          </a:r>
        </a:p>
      </dgm:t>
    </dgm:pt>
    <dgm:pt modelId="{354F203B-A088-47FE-B3E9-E74AD56439B7}" type="parTrans" cxnId="{EBB25074-05A3-4EB6-B90E-515A9F74B25E}">
      <dgm:prSet/>
      <dgm:spPr/>
      <dgm:t>
        <a:bodyPr/>
        <a:lstStyle/>
        <a:p>
          <a:endParaRPr lang="en-GB" sz="1800"/>
        </a:p>
      </dgm:t>
    </dgm:pt>
    <dgm:pt modelId="{6B8FEA36-1B3D-4FB7-9A31-EDBA83345279}" type="sibTrans" cxnId="{EBB25074-05A3-4EB6-B90E-515A9F74B25E}">
      <dgm:prSet/>
      <dgm:spPr/>
      <dgm:t>
        <a:bodyPr/>
        <a:lstStyle/>
        <a:p>
          <a:endParaRPr lang="en-GB" sz="1800"/>
        </a:p>
      </dgm:t>
    </dgm:pt>
    <dgm:pt modelId="{45285547-14AE-499E-9A79-FA9F330731DB}">
      <dgm:prSet phldr="0" custT="1"/>
      <dgm:spPr>
        <a:ln>
          <a:noFill/>
        </a:ln>
      </dgm:spPr>
      <dgm:t>
        <a:bodyPr/>
        <a:lstStyle/>
        <a:p>
          <a:pPr rtl="0"/>
          <a:r>
            <a:rPr lang="en-GB" sz="1800" b="0">
              <a:solidFill>
                <a:schemeClr val="accent6"/>
              </a:solidFill>
              <a:latin typeface="+mj-lt"/>
              <a:cs typeface="Calibri"/>
            </a:rPr>
            <a:t>Develop a </a:t>
          </a:r>
          <a:r>
            <a:rPr lang="en-GB" sz="1800" b="1">
              <a:solidFill>
                <a:schemeClr val="accent6"/>
              </a:solidFill>
              <a:latin typeface="+mj-lt"/>
              <a:cs typeface="Calibri"/>
            </a:rPr>
            <a:t>Payment &amp; Data API to</a:t>
          </a:r>
          <a:r>
            <a:rPr lang="en-GB" sz="1800">
              <a:solidFill>
                <a:schemeClr val="accent6"/>
              </a:solidFill>
              <a:latin typeface="+mj-lt"/>
              <a:cs typeface="Calibri"/>
            </a:rPr>
            <a:t> support reimbursement and service monitoring</a:t>
          </a:r>
          <a:endParaRPr lang="en-US" sz="1800">
            <a:solidFill>
              <a:schemeClr val="accent6"/>
            </a:solidFill>
            <a:latin typeface="+mj-lt"/>
            <a:cs typeface="Calibri"/>
          </a:endParaRPr>
        </a:p>
      </dgm:t>
    </dgm:pt>
    <dgm:pt modelId="{2BF289AD-9516-4D26-BE83-77009A1C65E0}" type="parTrans" cxnId="{26FEC61A-F62E-4100-A6EA-6C58118E19FA}">
      <dgm:prSet/>
      <dgm:spPr/>
      <dgm:t>
        <a:bodyPr/>
        <a:lstStyle/>
        <a:p>
          <a:endParaRPr lang="en-GB" sz="1800"/>
        </a:p>
      </dgm:t>
    </dgm:pt>
    <dgm:pt modelId="{F6388827-FEA4-44BC-8164-A3E48BFA04A7}" type="sibTrans" cxnId="{26FEC61A-F62E-4100-A6EA-6C58118E19FA}">
      <dgm:prSet/>
      <dgm:spPr/>
      <dgm:t>
        <a:bodyPr/>
        <a:lstStyle/>
        <a:p>
          <a:endParaRPr lang="en-GB" sz="1800"/>
        </a:p>
      </dgm:t>
    </dgm:pt>
    <dgm:pt modelId="{9F471B76-A2F7-474A-9BB7-96F1E17F4ABF}">
      <dgm:prSet phldr="0" custT="1"/>
      <dgm:spPr>
        <a:ln w="38100">
          <a:noFill/>
        </a:ln>
      </dgm:spPr>
      <dgm:t>
        <a:bodyPr/>
        <a:lstStyle/>
        <a:p>
          <a:r>
            <a:rPr lang="en-GB" sz="1800">
              <a:solidFill>
                <a:schemeClr val="accent6"/>
              </a:solidFill>
              <a:latin typeface="+mj-lt"/>
              <a:cs typeface="Calibri"/>
            </a:rPr>
            <a:t>Capability to </a:t>
          </a:r>
          <a:r>
            <a:rPr lang="en-GB" sz="1800" b="1">
              <a:solidFill>
                <a:schemeClr val="accent6"/>
              </a:solidFill>
              <a:latin typeface="+mj-lt"/>
              <a:cs typeface="Calibri"/>
            </a:rPr>
            <a:t>update the patient’s GP record </a:t>
          </a:r>
          <a:r>
            <a:rPr lang="en-GB" sz="1800">
              <a:solidFill>
                <a:schemeClr val="accent6"/>
              </a:solidFill>
              <a:latin typeface="+mj-lt"/>
              <a:cs typeface="Calibri"/>
            </a:rPr>
            <a:t>following a pharmacy consultation  </a:t>
          </a:r>
          <a:endParaRPr lang="en-GB" sz="1800">
            <a:solidFill>
              <a:schemeClr val="accent6"/>
            </a:solidFill>
            <a:latin typeface="+mj-lt"/>
          </a:endParaRPr>
        </a:p>
      </dgm:t>
    </dgm:pt>
    <dgm:pt modelId="{4FDB1417-7E3C-43F5-B7A4-9C61B2701E51}" type="sibTrans" cxnId="{01D09E1A-1001-4823-90B2-1E8740A4ADE4}">
      <dgm:prSet/>
      <dgm:spPr/>
      <dgm:t>
        <a:bodyPr/>
        <a:lstStyle/>
        <a:p>
          <a:endParaRPr lang="en-GB" sz="1800"/>
        </a:p>
      </dgm:t>
    </dgm:pt>
    <dgm:pt modelId="{88D0EE52-7FB7-42FA-BA48-B6E2AD86121A}" type="parTrans" cxnId="{01D09E1A-1001-4823-90B2-1E8740A4ADE4}">
      <dgm:prSet/>
      <dgm:spPr/>
      <dgm:t>
        <a:bodyPr/>
        <a:lstStyle/>
        <a:p>
          <a:endParaRPr lang="en-GB" sz="1800"/>
        </a:p>
      </dgm:t>
    </dgm:pt>
    <dgm:pt modelId="{C7170CBF-EB10-429B-929A-1938997393C3}" type="pres">
      <dgm:prSet presAssocID="{8F7C53E1-91E4-455F-BDF5-36EBA2780139}" presName="diagram" presStyleCnt="0">
        <dgm:presLayoutVars>
          <dgm:dir/>
          <dgm:resizeHandles val="exact"/>
        </dgm:presLayoutVars>
      </dgm:prSet>
      <dgm:spPr/>
    </dgm:pt>
    <dgm:pt modelId="{3BFBFC24-67E1-4500-96E2-645938C57AB9}" type="pres">
      <dgm:prSet presAssocID="{D0407323-EFD6-4305-A26E-EEF0DB82B7B1}" presName="node" presStyleLbl="node1" presStyleIdx="0" presStyleCnt="6">
        <dgm:presLayoutVars>
          <dgm:bulletEnabled val="1"/>
        </dgm:presLayoutVars>
      </dgm:prSet>
      <dgm:spPr/>
    </dgm:pt>
    <dgm:pt modelId="{28CED921-EB76-4359-8501-EB352E20D4F3}" type="pres">
      <dgm:prSet presAssocID="{F3322A0B-4825-459F-9704-5DE7183D454B}" presName="sibTrans" presStyleCnt="0"/>
      <dgm:spPr/>
    </dgm:pt>
    <dgm:pt modelId="{5AEA2C79-99B0-4C76-BBD4-7AAE748C401A}" type="pres">
      <dgm:prSet presAssocID="{77379D14-9988-48BA-B36A-E8CBCAEEEAAF}" presName="node" presStyleLbl="node1" presStyleIdx="1" presStyleCnt="6">
        <dgm:presLayoutVars>
          <dgm:bulletEnabled val="1"/>
        </dgm:presLayoutVars>
      </dgm:prSet>
      <dgm:spPr/>
    </dgm:pt>
    <dgm:pt modelId="{29D6CDF4-369A-4C06-BDB7-8490F8898995}" type="pres">
      <dgm:prSet presAssocID="{E597D4A7-C384-4E78-AA87-55862CCCBA4F}" presName="sibTrans" presStyleCnt="0"/>
      <dgm:spPr/>
    </dgm:pt>
    <dgm:pt modelId="{8D0D2173-5EBF-4B24-9100-45ABB65881FC}" type="pres">
      <dgm:prSet presAssocID="{E0DAAD80-4A23-47FC-A525-26F52D62E77F}" presName="node" presStyleLbl="node1" presStyleIdx="2" presStyleCnt="6">
        <dgm:presLayoutVars>
          <dgm:bulletEnabled val="1"/>
        </dgm:presLayoutVars>
      </dgm:prSet>
      <dgm:spPr/>
    </dgm:pt>
    <dgm:pt modelId="{DE356D26-3EB6-4498-8BA5-A42224837BF7}" type="pres">
      <dgm:prSet presAssocID="{966D0234-2D13-41B6-8F26-23A7203F3019}" presName="sibTrans" presStyleCnt="0"/>
      <dgm:spPr/>
    </dgm:pt>
    <dgm:pt modelId="{DBEEE961-5002-4C7D-B18D-16AAD63F4A7A}" type="pres">
      <dgm:prSet presAssocID="{9F471B76-A2F7-474A-9BB7-96F1E17F4ABF}" presName="node" presStyleLbl="node1" presStyleIdx="3" presStyleCnt="6">
        <dgm:presLayoutVars>
          <dgm:bulletEnabled val="1"/>
        </dgm:presLayoutVars>
      </dgm:prSet>
      <dgm:spPr/>
    </dgm:pt>
    <dgm:pt modelId="{8404EA53-698A-465D-93BB-09783E8E5AA8}" type="pres">
      <dgm:prSet presAssocID="{4FDB1417-7E3C-43F5-B7A4-9C61B2701E51}" presName="sibTrans" presStyleCnt="0"/>
      <dgm:spPr/>
    </dgm:pt>
    <dgm:pt modelId="{C1600A2D-F862-4EF0-9999-7554E1CCD767}" type="pres">
      <dgm:prSet presAssocID="{45285547-14AE-499E-9A79-FA9F330731DB}" presName="node" presStyleLbl="node1" presStyleIdx="4" presStyleCnt="6">
        <dgm:presLayoutVars>
          <dgm:bulletEnabled val="1"/>
        </dgm:presLayoutVars>
      </dgm:prSet>
      <dgm:spPr/>
    </dgm:pt>
    <dgm:pt modelId="{C120BC73-9327-4434-8872-FAC88D0D9A02}" type="pres">
      <dgm:prSet presAssocID="{F6388827-FEA4-44BC-8164-A3E48BFA04A7}" presName="sibTrans" presStyleCnt="0"/>
      <dgm:spPr/>
    </dgm:pt>
    <dgm:pt modelId="{863B4ED6-8E13-46C1-80DD-6528F363A06E}" type="pres">
      <dgm:prSet presAssocID="{5409360C-57D4-4A3B-BC8C-28020B1177AD}" presName="node" presStyleLbl="node1" presStyleIdx="5" presStyleCnt="6">
        <dgm:presLayoutVars>
          <dgm:bulletEnabled val="1"/>
        </dgm:presLayoutVars>
      </dgm:prSet>
      <dgm:spPr/>
    </dgm:pt>
  </dgm:ptLst>
  <dgm:cxnLst>
    <dgm:cxn modelId="{01D09E1A-1001-4823-90B2-1E8740A4ADE4}" srcId="{8F7C53E1-91E4-455F-BDF5-36EBA2780139}" destId="{9F471B76-A2F7-474A-9BB7-96F1E17F4ABF}" srcOrd="3" destOrd="0" parTransId="{88D0EE52-7FB7-42FA-BA48-B6E2AD86121A}" sibTransId="{4FDB1417-7E3C-43F5-B7A4-9C61B2701E51}"/>
    <dgm:cxn modelId="{26FEC61A-F62E-4100-A6EA-6C58118E19FA}" srcId="{8F7C53E1-91E4-455F-BDF5-36EBA2780139}" destId="{45285547-14AE-499E-9A79-FA9F330731DB}" srcOrd="4" destOrd="0" parTransId="{2BF289AD-9516-4D26-BE83-77009A1C65E0}" sibTransId="{F6388827-FEA4-44BC-8164-A3E48BFA04A7}"/>
    <dgm:cxn modelId="{4D632225-A46B-411D-888A-4795D1A6D486}" type="presOf" srcId="{5409360C-57D4-4A3B-BC8C-28020B1177AD}" destId="{863B4ED6-8E13-46C1-80DD-6528F363A06E}" srcOrd="0" destOrd="0" presId="urn:microsoft.com/office/officeart/2005/8/layout/default"/>
    <dgm:cxn modelId="{ABD4CF36-E78D-489A-882A-078FC1B3AAA9}" srcId="{8F7C53E1-91E4-455F-BDF5-36EBA2780139}" destId="{E0DAAD80-4A23-47FC-A525-26F52D62E77F}" srcOrd="2" destOrd="0" parTransId="{B3DCE6E9-FD63-428C-A0D5-8D2740B832C9}" sibTransId="{966D0234-2D13-41B6-8F26-23A7203F3019}"/>
    <dgm:cxn modelId="{5151F14E-2C80-4339-AC30-F487E8F197C7}" srcId="{8F7C53E1-91E4-455F-BDF5-36EBA2780139}" destId="{D0407323-EFD6-4305-A26E-EEF0DB82B7B1}" srcOrd="0" destOrd="0" parTransId="{51C9B5DA-1DA1-4BED-B51D-B036D1F8A921}" sibTransId="{F3322A0B-4825-459F-9704-5DE7183D454B}"/>
    <dgm:cxn modelId="{EBB25074-05A3-4EB6-B90E-515A9F74B25E}" srcId="{8F7C53E1-91E4-455F-BDF5-36EBA2780139}" destId="{5409360C-57D4-4A3B-BC8C-28020B1177AD}" srcOrd="5" destOrd="0" parTransId="{354F203B-A088-47FE-B3E9-E74AD56439B7}" sibTransId="{6B8FEA36-1B3D-4FB7-9A31-EDBA83345279}"/>
    <dgm:cxn modelId="{BE39DF88-2080-48DD-AD4E-E2657606E83D}" type="presOf" srcId="{77379D14-9988-48BA-B36A-E8CBCAEEEAAF}" destId="{5AEA2C79-99B0-4C76-BBD4-7AAE748C401A}" srcOrd="0" destOrd="0" presId="urn:microsoft.com/office/officeart/2005/8/layout/default"/>
    <dgm:cxn modelId="{07DE6C8B-4B9E-4348-B3F1-BB907BC9F90F}" type="presOf" srcId="{E0DAAD80-4A23-47FC-A525-26F52D62E77F}" destId="{8D0D2173-5EBF-4B24-9100-45ABB65881FC}" srcOrd="0" destOrd="0" presId="urn:microsoft.com/office/officeart/2005/8/layout/default"/>
    <dgm:cxn modelId="{4C6638AE-E4A0-4F90-8E53-D1A646FBEEAD}" type="presOf" srcId="{D0407323-EFD6-4305-A26E-EEF0DB82B7B1}" destId="{3BFBFC24-67E1-4500-96E2-645938C57AB9}" srcOrd="0" destOrd="0" presId="urn:microsoft.com/office/officeart/2005/8/layout/default"/>
    <dgm:cxn modelId="{69E4F4D5-59C8-40C0-A68B-0521291DF031}" type="presOf" srcId="{8F7C53E1-91E4-455F-BDF5-36EBA2780139}" destId="{C7170CBF-EB10-429B-929A-1938997393C3}" srcOrd="0" destOrd="0" presId="urn:microsoft.com/office/officeart/2005/8/layout/default"/>
    <dgm:cxn modelId="{40CBF3E2-BDC5-4500-9692-B9E0F455A2E5}" srcId="{8F7C53E1-91E4-455F-BDF5-36EBA2780139}" destId="{77379D14-9988-48BA-B36A-E8CBCAEEEAAF}" srcOrd="1" destOrd="0" parTransId="{50B62050-CA9C-4122-8712-C60562DCBB62}" sibTransId="{E597D4A7-C384-4E78-AA87-55862CCCBA4F}"/>
    <dgm:cxn modelId="{41DD31E3-71F5-46F0-8AAF-B4F40214DFCD}" type="presOf" srcId="{9F471B76-A2F7-474A-9BB7-96F1E17F4ABF}" destId="{DBEEE961-5002-4C7D-B18D-16AAD63F4A7A}" srcOrd="0" destOrd="0" presId="urn:microsoft.com/office/officeart/2005/8/layout/default"/>
    <dgm:cxn modelId="{6E3FD0F3-B584-4D68-8CF1-9123B6E286D0}" type="presOf" srcId="{45285547-14AE-499E-9A79-FA9F330731DB}" destId="{C1600A2D-F862-4EF0-9999-7554E1CCD767}" srcOrd="0" destOrd="0" presId="urn:microsoft.com/office/officeart/2005/8/layout/default"/>
    <dgm:cxn modelId="{09D3079A-A600-4D55-A191-10112FB5C3FB}" type="presParOf" srcId="{C7170CBF-EB10-429B-929A-1938997393C3}" destId="{3BFBFC24-67E1-4500-96E2-645938C57AB9}" srcOrd="0" destOrd="0" presId="urn:microsoft.com/office/officeart/2005/8/layout/default"/>
    <dgm:cxn modelId="{6F1B1742-B911-4C3A-B445-61071C0F17D4}" type="presParOf" srcId="{C7170CBF-EB10-429B-929A-1938997393C3}" destId="{28CED921-EB76-4359-8501-EB352E20D4F3}" srcOrd="1" destOrd="0" presId="urn:microsoft.com/office/officeart/2005/8/layout/default"/>
    <dgm:cxn modelId="{FEF5A4C3-9D65-4997-999C-C63D0FF9B529}" type="presParOf" srcId="{C7170CBF-EB10-429B-929A-1938997393C3}" destId="{5AEA2C79-99B0-4C76-BBD4-7AAE748C401A}" srcOrd="2" destOrd="0" presId="urn:microsoft.com/office/officeart/2005/8/layout/default"/>
    <dgm:cxn modelId="{F23F5905-622C-41D3-B857-9B2625FD13F5}" type="presParOf" srcId="{C7170CBF-EB10-429B-929A-1938997393C3}" destId="{29D6CDF4-369A-4C06-BDB7-8490F8898995}" srcOrd="3" destOrd="0" presId="urn:microsoft.com/office/officeart/2005/8/layout/default"/>
    <dgm:cxn modelId="{3ACF9CAF-8945-41EE-A4F3-53D16BBC7D77}" type="presParOf" srcId="{C7170CBF-EB10-429B-929A-1938997393C3}" destId="{8D0D2173-5EBF-4B24-9100-45ABB65881FC}" srcOrd="4" destOrd="0" presId="urn:microsoft.com/office/officeart/2005/8/layout/default"/>
    <dgm:cxn modelId="{791E7A41-D91A-48A8-BE0A-AB0A8B62DAFE}" type="presParOf" srcId="{C7170CBF-EB10-429B-929A-1938997393C3}" destId="{DE356D26-3EB6-4498-8BA5-A42224837BF7}" srcOrd="5" destOrd="0" presId="urn:microsoft.com/office/officeart/2005/8/layout/default"/>
    <dgm:cxn modelId="{332BB112-27BF-4F19-96DB-9C49BED8B059}" type="presParOf" srcId="{C7170CBF-EB10-429B-929A-1938997393C3}" destId="{DBEEE961-5002-4C7D-B18D-16AAD63F4A7A}" srcOrd="6" destOrd="0" presId="urn:microsoft.com/office/officeart/2005/8/layout/default"/>
    <dgm:cxn modelId="{F97BB830-0288-4214-98D0-18D12F87DB2C}" type="presParOf" srcId="{C7170CBF-EB10-429B-929A-1938997393C3}" destId="{8404EA53-698A-465D-93BB-09783E8E5AA8}" srcOrd="7" destOrd="0" presId="urn:microsoft.com/office/officeart/2005/8/layout/default"/>
    <dgm:cxn modelId="{4DC0A905-54D8-4A48-B5FF-BC5E35B93151}" type="presParOf" srcId="{C7170CBF-EB10-429B-929A-1938997393C3}" destId="{C1600A2D-F862-4EF0-9999-7554E1CCD767}" srcOrd="8" destOrd="0" presId="urn:microsoft.com/office/officeart/2005/8/layout/default"/>
    <dgm:cxn modelId="{2AE047CC-A3FE-4D34-A43C-3E0C0916E1E8}" type="presParOf" srcId="{C7170CBF-EB10-429B-929A-1938997393C3}" destId="{C120BC73-9327-4434-8872-FAC88D0D9A02}" srcOrd="9" destOrd="0" presId="urn:microsoft.com/office/officeart/2005/8/layout/default"/>
    <dgm:cxn modelId="{A8C9387B-5BA1-4612-823C-1EA1BF5DB0B5}" type="presParOf" srcId="{C7170CBF-EB10-429B-929A-1938997393C3}" destId="{863B4ED6-8E13-46C1-80DD-6528F363A06E}" srcOrd="1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AEE761-DDF7-4FD4-AEFB-77B86BBDAAF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2BC001-16AF-439C-9731-B9EBE8B9592C}">
      <dgm:prSet/>
      <dgm:spPr/>
      <dgm:t>
        <a:bodyPr/>
        <a:lstStyle/>
        <a:p>
          <a:r>
            <a:rPr lang="en-GB"/>
            <a:t>An initial fixed payment of </a:t>
          </a:r>
          <a:r>
            <a:rPr lang="en-GB" b="1"/>
            <a:t>£2,000 </a:t>
          </a:r>
          <a:r>
            <a:rPr lang="en-GB"/>
            <a:t>that can be claimed from December 2023 up until service launch. This fee will be recovered from contractors who have not delivered 5 clinical pathways consultations passing the gateway point within the relevant pathway by 31 March 2024. </a:t>
          </a:r>
          <a:endParaRPr lang="en-US"/>
        </a:p>
      </dgm:t>
    </dgm:pt>
    <dgm:pt modelId="{A1287E94-45E0-4223-938C-3CCC598A6165}" type="parTrans" cxnId="{DFF002A3-31A6-4AE8-A60E-1D24FE14DBBE}">
      <dgm:prSet/>
      <dgm:spPr/>
      <dgm:t>
        <a:bodyPr/>
        <a:lstStyle/>
        <a:p>
          <a:endParaRPr lang="en-US"/>
        </a:p>
      </dgm:t>
    </dgm:pt>
    <dgm:pt modelId="{E67AA760-7FA4-42CE-B3B7-9D9224485CA0}" type="sibTrans" cxnId="{DFF002A3-31A6-4AE8-A60E-1D24FE14DBBE}">
      <dgm:prSet/>
      <dgm:spPr/>
      <dgm:t>
        <a:bodyPr/>
        <a:lstStyle/>
        <a:p>
          <a:endParaRPr lang="en-US"/>
        </a:p>
      </dgm:t>
    </dgm:pt>
    <dgm:pt modelId="{4845E059-EC35-4B97-8819-15369500EC06}">
      <dgm:prSet/>
      <dgm:spPr/>
      <dgm:t>
        <a:bodyPr/>
        <a:lstStyle/>
        <a:p>
          <a:pPr rtl="0"/>
          <a:r>
            <a:rPr lang="en-GB"/>
            <a:t>A </a:t>
          </a:r>
          <a:r>
            <a:rPr lang="en-GB" b="1"/>
            <a:t>£15</a:t>
          </a:r>
          <a:r>
            <a:rPr lang="en-GB"/>
            <a:t> item of service fee for each Pharmacy First consultation. This includes any clinical pathways consultation and any consultations which would previously have been delivered under the CPCS advanced service (i.e. consultations delivered from 1 January 2024 will attract the £15 fee).</a:t>
          </a:r>
          <a:endParaRPr lang="en-US"/>
        </a:p>
      </dgm:t>
    </dgm:pt>
    <dgm:pt modelId="{960BB5C3-697F-49B5-A552-ED176A307A31}" type="parTrans" cxnId="{2C02F971-847D-4961-A768-19E40E9CC763}">
      <dgm:prSet/>
      <dgm:spPr/>
      <dgm:t>
        <a:bodyPr/>
        <a:lstStyle/>
        <a:p>
          <a:endParaRPr lang="en-US"/>
        </a:p>
      </dgm:t>
    </dgm:pt>
    <dgm:pt modelId="{6B625CB6-0D77-499D-92FD-047D6D0F3DD4}" type="sibTrans" cxnId="{2C02F971-847D-4961-A768-19E40E9CC763}">
      <dgm:prSet/>
      <dgm:spPr/>
      <dgm:t>
        <a:bodyPr/>
        <a:lstStyle/>
        <a:p>
          <a:endParaRPr lang="en-US"/>
        </a:p>
      </dgm:t>
    </dgm:pt>
    <dgm:pt modelId="{02CFEA8E-F021-4E80-B019-5CBD808D1DCB}">
      <dgm:prSet/>
      <dgm:spPr/>
      <dgm:t>
        <a:bodyPr/>
        <a:lstStyle/>
        <a:p>
          <a:r>
            <a:rPr lang="en-GB"/>
            <a:t>A monthly fixed payment of </a:t>
          </a:r>
          <a:r>
            <a:rPr lang="en-GB" b="1"/>
            <a:t>£1,000 </a:t>
          </a:r>
          <a:r>
            <a:rPr lang="en-GB"/>
            <a:t>from February 2024 for pharmacy contractors delivering Pharmacy First who reach a minimum number of monthly </a:t>
          </a:r>
          <a:r>
            <a:rPr lang="en-GB" b="1"/>
            <a:t>clinical pathway consultations</a:t>
          </a:r>
          <a:r>
            <a:rPr lang="en-GB"/>
            <a:t>. </a:t>
          </a:r>
          <a:endParaRPr lang="en-US"/>
        </a:p>
      </dgm:t>
    </dgm:pt>
    <dgm:pt modelId="{35A05166-467F-4C23-A767-6B186776DF95}" type="parTrans" cxnId="{7B5186CE-0007-4F42-9C49-4DD699156B73}">
      <dgm:prSet/>
      <dgm:spPr/>
      <dgm:t>
        <a:bodyPr/>
        <a:lstStyle/>
        <a:p>
          <a:endParaRPr lang="en-US"/>
        </a:p>
      </dgm:t>
    </dgm:pt>
    <dgm:pt modelId="{6A32D908-92EA-4871-808C-B581D842E1BE}" type="sibTrans" cxnId="{7B5186CE-0007-4F42-9C49-4DD699156B73}">
      <dgm:prSet/>
      <dgm:spPr/>
      <dgm:t>
        <a:bodyPr/>
        <a:lstStyle/>
        <a:p>
          <a:endParaRPr lang="en-US"/>
        </a:p>
      </dgm:t>
    </dgm:pt>
    <dgm:pt modelId="{7A112C2B-5E33-4C1E-92DE-9157EA4FBD77}" type="pres">
      <dgm:prSet presAssocID="{66AEE761-DDF7-4FD4-AEFB-77B86BBDAAF2}" presName="root" presStyleCnt="0">
        <dgm:presLayoutVars>
          <dgm:dir/>
          <dgm:resizeHandles val="exact"/>
        </dgm:presLayoutVars>
      </dgm:prSet>
      <dgm:spPr/>
    </dgm:pt>
    <dgm:pt modelId="{85525E9A-3B1E-4AA2-8187-056BA26D23AA}" type="pres">
      <dgm:prSet presAssocID="{2F2BC001-16AF-439C-9731-B9EBE8B9592C}" presName="compNode" presStyleCnt="0"/>
      <dgm:spPr/>
    </dgm:pt>
    <dgm:pt modelId="{056A5F6A-0EFF-4E54-8FFC-CF0033982251}" type="pres">
      <dgm:prSet presAssocID="{2F2BC001-16AF-439C-9731-B9EBE8B9592C}" presName="bgRect" presStyleLbl="bgShp" presStyleIdx="0" presStyleCnt="3"/>
      <dgm:spPr/>
    </dgm:pt>
    <dgm:pt modelId="{E4ADFC0A-2A49-4471-8DC4-CC0F7FAEE9D8}" type="pres">
      <dgm:prSet presAssocID="{2F2BC001-16AF-439C-9731-B9EBE8B9592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ound with solid fill"/>
        </a:ext>
      </dgm:extLst>
    </dgm:pt>
    <dgm:pt modelId="{145C2219-7A06-48B2-86C5-C74C3EDC7149}" type="pres">
      <dgm:prSet presAssocID="{2F2BC001-16AF-439C-9731-B9EBE8B9592C}" presName="spaceRect" presStyleCnt="0"/>
      <dgm:spPr/>
    </dgm:pt>
    <dgm:pt modelId="{6C92301E-AE6B-4565-A6E7-DF1FF37CAD80}" type="pres">
      <dgm:prSet presAssocID="{2F2BC001-16AF-439C-9731-B9EBE8B9592C}" presName="parTx" presStyleLbl="revTx" presStyleIdx="0" presStyleCnt="3">
        <dgm:presLayoutVars>
          <dgm:chMax val="0"/>
          <dgm:chPref val="0"/>
        </dgm:presLayoutVars>
      </dgm:prSet>
      <dgm:spPr/>
    </dgm:pt>
    <dgm:pt modelId="{33DBE1DA-C527-434D-99A1-0924388F41FD}" type="pres">
      <dgm:prSet presAssocID="{E67AA760-7FA4-42CE-B3B7-9D9224485CA0}" presName="sibTrans" presStyleCnt="0"/>
      <dgm:spPr/>
    </dgm:pt>
    <dgm:pt modelId="{E918AE05-A9A1-4EB7-BF22-0C4E459758AD}" type="pres">
      <dgm:prSet presAssocID="{4845E059-EC35-4B97-8819-15369500EC06}" presName="compNode" presStyleCnt="0"/>
      <dgm:spPr/>
    </dgm:pt>
    <dgm:pt modelId="{C39C5DD8-C605-4B31-BC9D-610E735B2E7E}" type="pres">
      <dgm:prSet presAssocID="{4845E059-EC35-4B97-8819-15369500EC06}" presName="bgRect" presStyleLbl="bgShp" presStyleIdx="1" presStyleCnt="3"/>
      <dgm:spPr/>
    </dgm:pt>
    <dgm:pt modelId="{5FDAD657-43E6-4666-BCC9-A7403690AF17}" type="pres">
      <dgm:prSet presAssocID="{4845E059-EC35-4B97-8819-15369500EC0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863575FB-7170-4BFC-9738-84265CEA5C04}" type="pres">
      <dgm:prSet presAssocID="{4845E059-EC35-4B97-8819-15369500EC06}" presName="spaceRect" presStyleCnt="0"/>
      <dgm:spPr/>
    </dgm:pt>
    <dgm:pt modelId="{E9BCCBCA-FE95-4926-BB42-D652361BE718}" type="pres">
      <dgm:prSet presAssocID="{4845E059-EC35-4B97-8819-15369500EC06}" presName="parTx" presStyleLbl="revTx" presStyleIdx="1" presStyleCnt="3">
        <dgm:presLayoutVars>
          <dgm:chMax val="0"/>
          <dgm:chPref val="0"/>
        </dgm:presLayoutVars>
      </dgm:prSet>
      <dgm:spPr/>
    </dgm:pt>
    <dgm:pt modelId="{CD8E3FB8-FF52-4F8B-8609-9F5CC271C915}" type="pres">
      <dgm:prSet presAssocID="{6B625CB6-0D77-499D-92FD-047D6D0F3DD4}" presName="sibTrans" presStyleCnt="0"/>
      <dgm:spPr/>
    </dgm:pt>
    <dgm:pt modelId="{676E7AAC-EFA8-43F9-ACAE-00C948AFF544}" type="pres">
      <dgm:prSet presAssocID="{02CFEA8E-F021-4E80-B019-5CBD808D1DCB}" presName="compNode" presStyleCnt="0"/>
      <dgm:spPr/>
    </dgm:pt>
    <dgm:pt modelId="{70450EA5-580A-4FE2-82E6-507C7B22310E}" type="pres">
      <dgm:prSet presAssocID="{02CFEA8E-F021-4E80-B019-5CBD808D1DCB}" presName="bgRect" presStyleLbl="bgShp" presStyleIdx="2" presStyleCnt="3"/>
      <dgm:spPr/>
    </dgm:pt>
    <dgm:pt modelId="{F3BE46F2-51D0-4C06-A551-D0C17B79D655}" type="pres">
      <dgm:prSet presAssocID="{02CFEA8E-F021-4E80-B019-5CBD808D1D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8814842-B21D-4C44-B6C6-AA4032B07818}" type="pres">
      <dgm:prSet presAssocID="{02CFEA8E-F021-4E80-B019-5CBD808D1DCB}" presName="spaceRect" presStyleCnt="0"/>
      <dgm:spPr/>
    </dgm:pt>
    <dgm:pt modelId="{44316EDA-4FA9-47A6-A0DE-3EEBC453D9F0}" type="pres">
      <dgm:prSet presAssocID="{02CFEA8E-F021-4E80-B019-5CBD808D1DCB}" presName="parTx" presStyleLbl="revTx" presStyleIdx="2" presStyleCnt="3">
        <dgm:presLayoutVars>
          <dgm:chMax val="0"/>
          <dgm:chPref val="0"/>
        </dgm:presLayoutVars>
      </dgm:prSet>
      <dgm:spPr/>
    </dgm:pt>
  </dgm:ptLst>
  <dgm:cxnLst>
    <dgm:cxn modelId="{C49F4224-E4B5-4B4C-8C50-DA76E2F19B31}" type="presOf" srcId="{02CFEA8E-F021-4E80-B019-5CBD808D1DCB}" destId="{44316EDA-4FA9-47A6-A0DE-3EEBC453D9F0}" srcOrd="0" destOrd="0" presId="urn:microsoft.com/office/officeart/2018/2/layout/IconVerticalSolidList"/>
    <dgm:cxn modelId="{2C02F971-847D-4961-A768-19E40E9CC763}" srcId="{66AEE761-DDF7-4FD4-AEFB-77B86BBDAAF2}" destId="{4845E059-EC35-4B97-8819-15369500EC06}" srcOrd="1" destOrd="0" parTransId="{960BB5C3-697F-49B5-A552-ED176A307A31}" sibTransId="{6B625CB6-0D77-499D-92FD-047D6D0F3DD4}"/>
    <dgm:cxn modelId="{9D95CC9D-3DBF-4CC5-8407-BB8159237C74}" type="presOf" srcId="{4845E059-EC35-4B97-8819-15369500EC06}" destId="{E9BCCBCA-FE95-4926-BB42-D652361BE718}" srcOrd="0" destOrd="0" presId="urn:microsoft.com/office/officeart/2018/2/layout/IconVerticalSolidList"/>
    <dgm:cxn modelId="{DFF002A3-31A6-4AE8-A60E-1D24FE14DBBE}" srcId="{66AEE761-DDF7-4FD4-AEFB-77B86BBDAAF2}" destId="{2F2BC001-16AF-439C-9731-B9EBE8B9592C}" srcOrd="0" destOrd="0" parTransId="{A1287E94-45E0-4223-938C-3CCC598A6165}" sibTransId="{E67AA760-7FA4-42CE-B3B7-9D9224485CA0}"/>
    <dgm:cxn modelId="{7B5186CE-0007-4F42-9C49-4DD699156B73}" srcId="{66AEE761-DDF7-4FD4-AEFB-77B86BBDAAF2}" destId="{02CFEA8E-F021-4E80-B019-5CBD808D1DCB}" srcOrd="2" destOrd="0" parTransId="{35A05166-467F-4C23-A767-6B186776DF95}" sibTransId="{6A32D908-92EA-4871-808C-B581D842E1BE}"/>
    <dgm:cxn modelId="{38A2B9E7-46F7-487A-8489-C3BBE260D52D}" type="presOf" srcId="{66AEE761-DDF7-4FD4-AEFB-77B86BBDAAF2}" destId="{7A112C2B-5E33-4C1E-92DE-9157EA4FBD77}" srcOrd="0" destOrd="0" presId="urn:microsoft.com/office/officeart/2018/2/layout/IconVerticalSolidList"/>
    <dgm:cxn modelId="{01DC63FF-AF19-4E7E-B8B4-475B67423D58}" type="presOf" srcId="{2F2BC001-16AF-439C-9731-B9EBE8B9592C}" destId="{6C92301E-AE6B-4565-A6E7-DF1FF37CAD80}" srcOrd="0" destOrd="0" presId="urn:microsoft.com/office/officeart/2018/2/layout/IconVerticalSolidList"/>
    <dgm:cxn modelId="{88653742-E152-4B6D-B0D7-C8CA601BBA23}" type="presParOf" srcId="{7A112C2B-5E33-4C1E-92DE-9157EA4FBD77}" destId="{85525E9A-3B1E-4AA2-8187-056BA26D23AA}" srcOrd="0" destOrd="0" presId="urn:microsoft.com/office/officeart/2018/2/layout/IconVerticalSolidList"/>
    <dgm:cxn modelId="{41584DD0-F40B-48DC-8049-B2A85D918751}" type="presParOf" srcId="{85525E9A-3B1E-4AA2-8187-056BA26D23AA}" destId="{056A5F6A-0EFF-4E54-8FFC-CF0033982251}" srcOrd="0" destOrd="0" presId="urn:microsoft.com/office/officeart/2018/2/layout/IconVerticalSolidList"/>
    <dgm:cxn modelId="{2B76925E-F18D-4147-8B0E-9E0E6A6530F7}" type="presParOf" srcId="{85525E9A-3B1E-4AA2-8187-056BA26D23AA}" destId="{E4ADFC0A-2A49-4471-8DC4-CC0F7FAEE9D8}" srcOrd="1" destOrd="0" presId="urn:microsoft.com/office/officeart/2018/2/layout/IconVerticalSolidList"/>
    <dgm:cxn modelId="{93C16277-3B9C-4AC1-B36E-AB1739BDC11D}" type="presParOf" srcId="{85525E9A-3B1E-4AA2-8187-056BA26D23AA}" destId="{145C2219-7A06-48B2-86C5-C74C3EDC7149}" srcOrd="2" destOrd="0" presId="urn:microsoft.com/office/officeart/2018/2/layout/IconVerticalSolidList"/>
    <dgm:cxn modelId="{9A9E3310-3CCA-4123-9CFC-195FC734BF9E}" type="presParOf" srcId="{85525E9A-3B1E-4AA2-8187-056BA26D23AA}" destId="{6C92301E-AE6B-4565-A6E7-DF1FF37CAD80}" srcOrd="3" destOrd="0" presId="urn:microsoft.com/office/officeart/2018/2/layout/IconVerticalSolidList"/>
    <dgm:cxn modelId="{D5F18379-9F25-4205-B382-F5D41ED8F463}" type="presParOf" srcId="{7A112C2B-5E33-4C1E-92DE-9157EA4FBD77}" destId="{33DBE1DA-C527-434D-99A1-0924388F41FD}" srcOrd="1" destOrd="0" presId="urn:microsoft.com/office/officeart/2018/2/layout/IconVerticalSolidList"/>
    <dgm:cxn modelId="{A40A9230-8E7B-4F71-B0C0-9E50FCA33E7B}" type="presParOf" srcId="{7A112C2B-5E33-4C1E-92DE-9157EA4FBD77}" destId="{E918AE05-A9A1-4EB7-BF22-0C4E459758AD}" srcOrd="2" destOrd="0" presId="urn:microsoft.com/office/officeart/2018/2/layout/IconVerticalSolidList"/>
    <dgm:cxn modelId="{6E0BB713-4558-41BA-B565-9B1FDAA0C431}" type="presParOf" srcId="{E918AE05-A9A1-4EB7-BF22-0C4E459758AD}" destId="{C39C5DD8-C605-4B31-BC9D-610E735B2E7E}" srcOrd="0" destOrd="0" presId="urn:microsoft.com/office/officeart/2018/2/layout/IconVerticalSolidList"/>
    <dgm:cxn modelId="{6B07E6C9-1E7C-40C1-BB4C-8C9EB0A398F0}" type="presParOf" srcId="{E918AE05-A9A1-4EB7-BF22-0C4E459758AD}" destId="{5FDAD657-43E6-4666-BCC9-A7403690AF17}" srcOrd="1" destOrd="0" presId="urn:microsoft.com/office/officeart/2018/2/layout/IconVerticalSolidList"/>
    <dgm:cxn modelId="{2D404BA8-B403-420D-855B-591C301A8A2C}" type="presParOf" srcId="{E918AE05-A9A1-4EB7-BF22-0C4E459758AD}" destId="{863575FB-7170-4BFC-9738-84265CEA5C04}" srcOrd="2" destOrd="0" presId="urn:microsoft.com/office/officeart/2018/2/layout/IconVerticalSolidList"/>
    <dgm:cxn modelId="{0934AC7B-5C7E-4FF9-AA98-8A781ACD993A}" type="presParOf" srcId="{E918AE05-A9A1-4EB7-BF22-0C4E459758AD}" destId="{E9BCCBCA-FE95-4926-BB42-D652361BE718}" srcOrd="3" destOrd="0" presId="urn:microsoft.com/office/officeart/2018/2/layout/IconVerticalSolidList"/>
    <dgm:cxn modelId="{197713CF-3E0F-4A4F-AC3D-4F85C1A1390E}" type="presParOf" srcId="{7A112C2B-5E33-4C1E-92DE-9157EA4FBD77}" destId="{CD8E3FB8-FF52-4F8B-8609-9F5CC271C915}" srcOrd="3" destOrd="0" presId="urn:microsoft.com/office/officeart/2018/2/layout/IconVerticalSolidList"/>
    <dgm:cxn modelId="{F5C57AB2-FF1E-48FC-A63E-66EB1081F887}" type="presParOf" srcId="{7A112C2B-5E33-4C1E-92DE-9157EA4FBD77}" destId="{676E7AAC-EFA8-43F9-ACAE-00C948AFF544}" srcOrd="4" destOrd="0" presId="urn:microsoft.com/office/officeart/2018/2/layout/IconVerticalSolidList"/>
    <dgm:cxn modelId="{AF0E953F-8385-48DA-9935-4411DD7B8781}" type="presParOf" srcId="{676E7AAC-EFA8-43F9-ACAE-00C948AFF544}" destId="{70450EA5-580A-4FE2-82E6-507C7B22310E}" srcOrd="0" destOrd="0" presId="urn:microsoft.com/office/officeart/2018/2/layout/IconVerticalSolidList"/>
    <dgm:cxn modelId="{9360B22E-E3D2-413B-BA92-3BB7E4BCDC77}" type="presParOf" srcId="{676E7AAC-EFA8-43F9-ACAE-00C948AFF544}" destId="{F3BE46F2-51D0-4C06-A551-D0C17B79D655}" srcOrd="1" destOrd="0" presId="urn:microsoft.com/office/officeart/2018/2/layout/IconVerticalSolidList"/>
    <dgm:cxn modelId="{938EC9AD-05CC-4D1A-8518-B7A631CEE8C5}" type="presParOf" srcId="{676E7AAC-EFA8-43F9-ACAE-00C948AFF544}" destId="{78814842-B21D-4C44-B6C6-AA4032B07818}" srcOrd="2" destOrd="0" presId="urn:microsoft.com/office/officeart/2018/2/layout/IconVerticalSolidList"/>
    <dgm:cxn modelId="{BA379E9A-DE42-4B0F-848A-18AABC04CA38}" type="presParOf" srcId="{676E7AAC-EFA8-43F9-ACAE-00C948AFF544}" destId="{44316EDA-4FA9-47A6-A0DE-3EEBC453D9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B4DBA-6062-415C-94DF-0B38F42F170C}" type="doc">
      <dgm:prSet loTypeId="urn:microsoft.com/office/officeart/2005/8/layout/hierarchy1" loCatId="hierarchy" qsTypeId="urn:microsoft.com/office/officeart/2005/8/quickstyle/simple4" qsCatId="simple" csTypeId="urn:microsoft.com/office/officeart/2005/8/colors/accent4_2" csCatId="accent4"/>
      <dgm:spPr/>
      <dgm:t>
        <a:bodyPr/>
        <a:lstStyle/>
        <a:p>
          <a:endParaRPr lang="en-US"/>
        </a:p>
      </dgm:t>
    </dgm:pt>
    <dgm:pt modelId="{BB66C09D-0467-48A8-A4D1-71CE9B920CCA}">
      <dgm:prSet custT="1"/>
      <dgm:spPr/>
      <dgm:t>
        <a:bodyPr/>
        <a:lstStyle/>
        <a:p>
          <a:r>
            <a:rPr lang="en-GB" sz="2000"/>
            <a:t>Details of the registration and set-up fee process</a:t>
          </a:r>
          <a:endParaRPr lang="en-US" sz="2000"/>
        </a:p>
      </dgm:t>
    </dgm:pt>
    <dgm:pt modelId="{EFBD42D4-0F3A-4F5E-B982-7884618B4125}" type="parTrans" cxnId="{9FB5B512-F719-4AB6-B2C1-6BB422B58387}">
      <dgm:prSet/>
      <dgm:spPr/>
      <dgm:t>
        <a:bodyPr/>
        <a:lstStyle/>
        <a:p>
          <a:endParaRPr lang="en-US" sz="2000"/>
        </a:p>
      </dgm:t>
    </dgm:pt>
    <dgm:pt modelId="{E4B8BE72-A9EB-478C-9788-092EB58DFF89}" type="sibTrans" cxnId="{9FB5B512-F719-4AB6-B2C1-6BB422B58387}">
      <dgm:prSet/>
      <dgm:spPr/>
      <dgm:t>
        <a:bodyPr/>
        <a:lstStyle/>
        <a:p>
          <a:endParaRPr lang="en-US" sz="2000"/>
        </a:p>
      </dgm:t>
    </dgm:pt>
    <dgm:pt modelId="{651B58F4-928F-46C8-AF3D-5171A214F641}">
      <dgm:prSet custT="1"/>
      <dgm:spPr/>
      <dgm:t>
        <a:bodyPr/>
        <a:lstStyle/>
        <a:p>
          <a:r>
            <a:rPr lang="en-GB" sz="2000"/>
            <a:t>Service specification</a:t>
          </a:r>
          <a:endParaRPr lang="en-US" sz="2000"/>
        </a:p>
      </dgm:t>
    </dgm:pt>
    <dgm:pt modelId="{04C2201A-2EB0-464F-9C5A-F58613E9A2F9}" type="parTrans" cxnId="{612C5EEB-E5DE-4572-84BB-5347F44F598E}">
      <dgm:prSet/>
      <dgm:spPr/>
      <dgm:t>
        <a:bodyPr/>
        <a:lstStyle/>
        <a:p>
          <a:endParaRPr lang="en-US" sz="2000"/>
        </a:p>
      </dgm:t>
    </dgm:pt>
    <dgm:pt modelId="{C0EAC5D4-0330-4338-92E9-A9FC80A42DD9}" type="sibTrans" cxnId="{612C5EEB-E5DE-4572-84BB-5347F44F598E}">
      <dgm:prSet/>
      <dgm:spPr/>
      <dgm:t>
        <a:bodyPr/>
        <a:lstStyle/>
        <a:p>
          <a:endParaRPr lang="en-US" sz="2000"/>
        </a:p>
      </dgm:t>
    </dgm:pt>
    <dgm:pt modelId="{B37403E7-1351-4CE6-9058-39CD0A84460E}">
      <dgm:prSet custT="1"/>
      <dgm:spPr/>
      <dgm:t>
        <a:bodyPr/>
        <a:lstStyle/>
        <a:p>
          <a:r>
            <a:rPr lang="en-GB" sz="2000"/>
            <a:t>7 clinical pathways</a:t>
          </a:r>
          <a:endParaRPr lang="en-US" sz="2000"/>
        </a:p>
      </dgm:t>
    </dgm:pt>
    <dgm:pt modelId="{3FA9AB00-20AC-40E9-9A4E-DE60314DB360}" type="parTrans" cxnId="{34D9CB2E-0A12-4FF2-B4B5-CE139BE3B902}">
      <dgm:prSet/>
      <dgm:spPr/>
      <dgm:t>
        <a:bodyPr/>
        <a:lstStyle/>
        <a:p>
          <a:endParaRPr lang="en-US" sz="2000"/>
        </a:p>
      </dgm:t>
    </dgm:pt>
    <dgm:pt modelId="{2815CBF4-F66C-46F7-9148-F258A0EC30D6}" type="sibTrans" cxnId="{34D9CB2E-0A12-4FF2-B4B5-CE139BE3B902}">
      <dgm:prSet/>
      <dgm:spPr/>
      <dgm:t>
        <a:bodyPr/>
        <a:lstStyle/>
        <a:p>
          <a:endParaRPr lang="en-US" sz="2000"/>
        </a:p>
      </dgm:t>
    </dgm:pt>
    <dgm:pt modelId="{91C57772-AD9B-42FC-9BF8-390CA69F953B}">
      <dgm:prSet custT="1"/>
      <dgm:spPr/>
      <dgm:t>
        <a:bodyPr/>
        <a:lstStyle/>
        <a:p>
          <a:r>
            <a:rPr lang="en-GB" sz="2000"/>
            <a:t>23 Patient Group Directions and 1 Supply Protocol </a:t>
          </a:r>
          <a:endParaRPr lang="en-US" sz="2000"/>
        </a:p>
      </dgm:t>
    </dgm:pt>
    <dgm:pt modelId="{2E28EF9E-18B6-4F50-B3CE-34A373B3ACBB}" type="parTrans" cxnId="{C9A30863-E7B9-4DCD-876E-CDE00B15BD15}">
      <dgm:prSet/>
      <dgm:spPr/>
      <dgm:t>
        <a:bodyPr/>
        <a:lstStyle/>
        <a:p>
          <a:endParaRPr lang="en-US" sz="2000"/>
        </a:p>
      </dgm:t>
    </dgm:pt>
    <dgm:pt modelId="{DAE8BB4D-D72B-4216-B577-573B12D5628A}" type="sibTrans" cxnId="{C9A30863-E7B9-4DCD-876E-CDE00B15BD15}">
      <dgm:prSet/>
      <dgm:spPr/>
      <dgm:t>
        <a:bodyPr/>
        <a:lstStyle/>
        <a:p>
          <a:endParaRPr lang="en-US" sz="2000"/>
        </a:p>
      </dgm:t>
    </dgm:pt>
    <dgm:pt modelId="{AA0971C1-1E90-44D3-A74B-EAAE3BBCD274}" type="pres">
      <dgm:prSet presAssocID="{987B4DBA-6062-415C-94DF-0B38F42F170C}" presName="hierChild1" presStyleCnt="0">
        <dgm:presLayoutVars>
          <dgm:chPref val="1"/>
          <dgm:dir/>
          <dgm:animOne val="branch"/>
          <dgm:animLvl val="lvl"/>
          <dgm:resizeHandles/>
        </dgm:presLayoutVars>
      </dgm:prSet>
      <dgm:spPr/>
    </dgm:pt>
    <dgm:pt modelId="{0FB96E6D-63B6-4A85-AD12-ED55263A60C6}" type="pres">
      <dgm:prSet presAssocID="{BB66C09D-0467-48A8-A4D1-71CE9B920CCA}" presName="hierRoot1" presStyleCnt="0"/>
      <dgm:spPr/>
    </dgm:pt>
    <dgm:pt modelId="{E2026D97-0346-4BBE-8F53-9B7534F9A4C6}" type="pres">
      <dgm:prSet presAssocID="{BB66C09D-0467-48A8-A4D1-71CE9B920CCA}" presName="composite" presStyleCnt="0"/>
      <dgm:spPr/>
    </dgm:pt>
    <dgm:pt modelId="{0A644FF0-2E69-4514-9013-773B4AAAE659}" type="pres">
      <dgm:prSet presAssocID="{BB66C09D-0467-48A8-A4D1-71CE9B920CCA}" presName="background" presStyleLbl="node0" presStyleIdx="0" presStyleCnt="4"/>
      <dgm:spPr/>
    </dgm:pt>
    <dgm:pt modelId="{0951E3AE-912A-43D6-914B-12F844A1242B}" type="pres">
      <dgm:prSet presAssocID="{BB66C09D-0467-48A8-A4D1-71CE9B920CCA}" presName="text" presStyleLbl="fgAcc0" presStyleIdx="0" presStyleCnt="4">
        <dgm:presLayoutVars>
          <dgm:chPref val="3"/>
        </dgm:presLayoutVars>
      </dgm:prSet>
      <dgm:spPr/>
    </dgm:pt>
    <dgm:pt modelId="{24EE19B9-CFE4-4060-B613-4DD714D23250}" type="pres">
      <dgm:prSet presAssocID="{BB66C09D-0467-48A8-A4D1-71CE9B920CCA}" presName="hierChild2" presStyleCnt="0"/>
      <dgm:spPr/>
    </dgm:pt>
    <dgm:pt modelId="{8EF75713-E6F0-4725-8AC1-3D522ADDC97D}" type="pres">
      <dgm:prSet presAssocID="{651B58F4-928F-46C8-AF3D-5171A214F641}" presName="hierRoot1" presStyleCnt="0"/>
      <dgm:spPr/>
    </dgm:pt>
    <dgm:pt modelId="{CD353B75-8A7A-47B8-B341-3F1CB71CBB74}" type="pres">
      <dgm:prSet presAssocID="{651B58F4-928F-46C8-AF3D-5171A214F641}" presName="composite" presStyleCnt="0"/>
      <dgm:spPr/>
    </dgm:pt>
    <dgm:pt modelId="{A19F526F-268C-4795-8151-63873A0FA564}" type="pres">
      <dgm:prSet presAssocID="{651B58F4-928F-46C8-AF3D-5171A214F641}" presName="background" presStyleLbl="node0" presStyleIdx="1" presStyleCnt="4"/>
      <dgm:spPr/>
    </dgm:pt>
    <dgm:pt modelId="{7A969765-C188-4738-A0AA-2DDEEDA1EDF7}" type="pres">
      <dgm:prSet presAssocID="{651B58F4-928F-46C8-AF3D-5171A214F641}" presName="text" presStyleLbl="fgAcc0" presStyleIdx="1" presStyleCnt="4">
        <dgm:presLayoutVars>
          <dgm:chPref val="3"/>
        </dgm:presLayoutVars>
      </dgm:prSet>
      <dgm:spPr/>
    </dgm:pt>
    <dgm:pt modelId="{68AE0D71-A636-4266-9547-B61DD5D57EC9}" type="pres">
      <dgm:prSet presAssocID="{651B58F4-928F-46C8-AF3D-5171A214F641}" presName="hierChild2" presStyleCnt="0"/>
      <dgm:spPr/>
    </dgm:pt>
    <dgm:pt modelId="{D3D5775D-3781-4BF9-BC85-862F1B196DEC}" type="pres">
      <dgm:prSet presAssocID="{B37403E7-1351-4CE6-9058-39CD0A84460E}" presName="hierRoot1" presStyleCnt="0"/>
      <dgm:spPr/>
    </dgm:pt>
    <dgm:pt modelId="{F9FA76A0-278D-4104-95F6-3FE6CFCE2F09}" type="pres">
      <dgm:prSet presAssocID="{B37403E7-1351-4CE6-9058-39CD0A84460E}" presName="composite" presStyleCnt="0"/>
      <dgm:spPr/>
    </dgm:pt>
    <dgm:pt modelId="{67583CC9-E45E-4067-A289-316D9D652041}" type="pres">
      <dgm:prSet presAssocID="{B37403E7-1351-4CE6-9058-39CD0A84460E}" presName="background" presStyleLbl="node0" presStyleIdx="2" presStyleCnt="4"/>
      <dgm:spPr/>
    </dgm:pt>
    <dgm:pt modelId="{930761F9-C891-43C5-9F4B-6D5E4C9AD934}" type="pres">
      <dgm:prSet presAssocID="{B37403E7-1351-4CE6-9058-39CD0A84460E}" presName="text" presStyleLbl="fgAcc0" presStyleIdx="2" presStyleCnt="4">
        <dgm:presLayoutVars>
          <dgm:chPref val="3"/>
        </dgm:presLayoutVars>
      </dgm:prSet>
      <dgm:spPr/>
    </dgm:pt>
    <dgm:pt modelId="{CFEB2429-9038-433D-9BAB-50838F2F5DBC}" type="pres">
      <dgm:prSet presAssocID="{B37403E7-1351-4CE6-9058-39CD0A84460E}" presName="hierChild2" presStyleCnt="0"/>
      <dgm:spPr/>
    </dgm:pt>
    <dgm:pt modelId="{1E13BC04-C72A-4E29-A07F-F04F319F01CA}" type="pres">
      <dgm:prSet presAssocID="{91C57772-AD9B-42FC-9BF8-390CA69F953B}" presName="hierRoot1" presStyleCnt="0"/>
      <dgm:spPr/>
    </dgm:pt>
    <dgm:pt modelId="{7754D83C-D49E-4857-BB11-21E92BA7D9F7}" type="pres">
      <dgm:prSet presAssocID="{91C57772-AD9B-42FC-9BF8-390CA69F953B}" presName="composite" presStyleCnt="0"/>
      <dgm:spPr/>
    </dgm:pt>
    <dgm:pt modelId="{653759AF-B4F3-4E24-80FB-29CCE8B5E46F}" type="pres">
      <dgm:prSet presAssocID="{91C57772-AD9B-42FC-9BF8-390CA69F953B}" presName="background" presStyleLbl="node0" presStyleIdx="3" presStyleCnt="4"/>
      <dgm:spPr/>
    </dgm:pt>
    <dgm:pt modelId="{5CF1EA9D-4DCB-456F-9081-0F4ED240CCD7}" type="pres">
      <dgm:prSet presAssocID="{91C57772-AD9B-42FC-9BF8-390CA69F953B}" presName="text" presStyleLbl="fgAcc0" presStyleIdx="3" presStyleCnt="4">
        <dgm:presLayoutVars>
          <dgm:chPref val="3"/>
        </dgm:presLayoutVars>
      </dgm:prSet>
      <dgm:spPr/>
    </dgm:pt>
    <dgm:pt modelId="{330694C9-C87F-42D5-AACB-B7BAF6D6A23D}" type="pres">
      <dgm:prSet presAssocID="{91C57772-AD9B-42FC-9BF8-390CA69F953B}" presName="hierChild2" presStyleCnt="0"/>
      <dgm:spPr/>
    </dgm:pt>
  </dgm:ptLst>
  <dgm:cxnLst>
    <dgm:cxn modelId="{D9F8A704-A581-43D3-9A7D-2B475ABDF0FE}" type="presOf" srcId="{B37403E7-1351-4CE6-9058-39CD0A84460E}" destId="{930761F9-C891-43C5-9F4B-6D5E4C9AD934}" srcOrd="0" destOrd="0" presId="urn:microsoft.com/office/officeart/2005/8/layout/hierarchy1"/>
    <dgm:cxn modelId="{9FB5B512-F719-4AB6-B2C1-6BB422B58387}" srcId="{987B4DBA-6062-415C-94DF-0B38F42F170C}" destId="{BB66C09D-0467-48A8-A4D1-71CE9B920CCA}" srcOrd="0" destOrd="0" parTransId="{EFBD42D4-0F3A-4F5E-B982-7884618B4125}" sibTransId="{E4B8BE72-A9EB-478C-9788-092EB58DFF89}"/>
    <dgm:cxn modelId="{91F60818-A9B4-43C3-9439-429FB09353FD}" type="presOf" srcId="{BB66C09D-0467-48A8-A4D1-71CE9B920CCA}" destId="{0951E3AE-912A-43D6-914B-12F844A1242B}" srcOrd="0" destOrd="0" presId="urn:microsoft.com/office/officeart/2005/8/layout/hierarchy1"/>
    <dgm:cxn modelId="{34D9CB2E-0A12-4FF2-B4B5-CE139BE3B902}" srcId="{987B4DBA-6062-415C-94DF-0B38F42F170C}" destId="{B37403E7-1351-4CE6-9058-39CD0A84460E}" srcOrd="2" destOrd="0" parTransId="{3FA9AB00-20AC-40E9-9A4E-DE60314DB360}" sibTransId="{2815CBF4-F66C-46F7-9148-F258A0EC30D6}"/>
    <dgm:cxn modelId="{C9A30863-E7B9-4DCD-876E-CDE00B15BD15}" srcId="{987B4DBA-6062-415C-94DF-0B38F42F170C}" destId="{91C57772-AD9B-42FC-9BF8-390CA69F953B}" srcOrd="3" destOrd="0" parTransId="{2E28EF9E-18B6-4F50-B3CE-34A373B3ACBB}" sibTransId="{DAE8BB4D-D72B-4216-B577-573B12D5628A}"/>
    <dgm:cxn modelId="{6C495DC7-BA79-414B-BB4C-5FA1B9749BC3}" type="presOf" srcId="{91C57772-AD9B-42FC-9BF8-390CA69F953B}" destId="{5CF1EA9D-4DCB-456F-9081-0F4ED240CCD7}" srcOrd="0" destOrd="0" presId="urn:microsoft.com/office/officeart/2005/8/layout/hierarchy1"/>
    <dgm:cxn modelId="{60901CE2-7E03-4508-B1F1-913D0A1B62B6}" type="presOf" srcId="{651B58F4-928F-46C8-AF3D-5171A214F641}" destId="{7A969765-C188-4738-A0AA-2DDEEDA1EDF7}" srcOrd="0" destOrd="0" presId="urn:microsoft.com/office/officeart/2005/8/layout/hierarchy1"/>
    <dgm:cxn modelId="{612C5EEB-E5DE-4572-84BB-5347F44F598E}" srcId="{987B4DBA-6062-415C-94DF-0B38F42F170C}" destId="{651B58F4-928F-46C8-AF3D-5171A214F641}" srcOrd="1" destOrd="0" parTransId="{04C2201A-2EB0-464F-9C5A-F58613E9A2F9}" sibTransId="{C0EAC5D4-0330-4338-92E9-A9FC80A42DD9}"/>
    <dgm:cxn modelId="{A611C0F1-0C75-4B38-9FA6-533FC4ECED9A}" type="presOf" srcId="{987B4DBA-6062-415C-94DF-0B38F42F170C}" destId="{AA0971C1-1E90-44D3-A74B-EAAE3BBCD274}" srcOrd="0" destOrd="0" presId="urn:microsoft.com/office/officeart/2005/8/layout/hierarchy1"/>
    <dgm:cxn modelId="{CCE2FB1C-8A9C-4C5C-9096-86B88B544DBE}" type="presParOf" srcId="{AA0971C1-1E90-44D3-A74B-EAAE3BBCD274}" destId="{0FB96E6D-63B6-4A85-AD12-ED55263A60C6}" srcOrd="0" destOrd="0" presId="urn:microsoft.com/office/officeart/2005/8/layout/hierarchy1"/>
    <dgm:cxn modelId="{DB4B7A5C-2D69-4772-A527-8A954ECBFD29}" type="presParOf" srcId="{0FB96E6D-63B6-4A85-AD12-ED55263A60C6}" destId="{E2026D97-0346-4BBE-8F53-9B7534F9A4C6}" srcOrd="0" destOrd="0" presId="urn:microsoft.com/office/officeart/2005/8/layout/hierarchy1"/>
    <dgm:cxn modelId="{FE42E543-288D-41AE-83A9-13D3911A4D6C}" type="presParOf" srcId="{E2026D97-0346-4BBE-8F53-9B7534F9A4C6}" destId="{0A644FF0-2E69-4514-9013-773B4AAAE659}" srcOrd="0" destOrd="0" presId="urn:microsoft.com/office/officeart/2005/8/layout/hierarchy1"/>
    <dgm:cxn modelId="{C678F317-1DC4-4DC4-9990-4B75BD5B0EFF}" type="presParOf" srcId="{E2026D97-0346-4BBE-8F53-9B7534F9A4C6}" destId="{0951E3AE-912A-43D6-914B-12F844A1242B}" srcOrd="1" destOrd="0" presId="urn:microsoft.com/office/officeart/2005/8/layout/hierarchy1"/>
    <dgm:cxn modelId="{72C0E246-9D95-4F39-83F6-813B20F1FC60}" type="presParOf" srcId="{0FB96E6D-63B6-4A85-AD12-ED55263A60C6}" destId="{24EE19B9-CFE4-4060-B613-4DD714D23250}" srcOrd="1" destOrd="0" presId="urn:microsoft.com/office/officeart/2005/8/layout/hierarchy1"/>
    <dgm:cxn modelId="{28516B14-8155-4620-9BE1-75FF5CD04A58}" type="presParOf" srcId="{AA0971C1-1E90-44D3-A74B-EAAE3BBCD274}" destId="{8EF75713-E6F0-4725-8AC1-3D522ADDC97D}" srcOrd="1" destOrd="0" presId="urn:microsoft.com/office/officeart/2005/8/layout/hierarchy1"/>
    <dgm:cxn modelId="{2A99CF33-7B39-47D4-8569-2F4B2BF0BC88}" type="presParOf" srcId="{8EF75713-E6F0-4725-8AC1-3D522ADDC97D}" destId="{CD353B75-8A7A-47B8-B341-3F1CB71CBB74}" srcOrd="0" destOrd="0" presId="urn:microsoft.com/office/officeart/2005/8/layout/hierarchy1"/>
    <dgm:cxn modelId="{D67D1DC4-3190-42AE-9307-9BCD972AEF0F}" type="presParOf" srcId="{CD353B75-8A7A-47B8-B341-3F1CB71CBB74}" destId="{A19F526F-268C-4795-8151-63873A0FA564}" srcOrd="0" destOrd="0" presId="urn:microsoft.com/office/officeart/2005/8/layout/hierarchy1"/>
    <dgm:cxn modelId="{FE111291-3E42-4BE3-92C7-F4DE799CC35F}" type="presParOf" srcId="{CD353B75-8A7A-47B8-B341-3F1CB71CBB74}" destId="{7A969765-C188-4738-A0AA-2DDEEDA1EDF7}" srcOrd="1" destOrd="0" presId="urn:microsoft.com/office/officeart/2005/8/layout/hierarchy1"/>
    <dgm:cxn modelId="{A666DEC9-8AC1-4B6F-B4E7-1E2BF729AC93}" type="presParOf" srcId="{8EF75713-E6F0-4725-8AC1-3D522ADDC97D}" destId="{68AE0D71-A636-4266-9547-B61DD5D57EC9}" srcOrd="1" destOrd="0" presId="urn:microsoft.com/office/officeart/2005/8/layout/hierarchy1"/>
    <dgm:cxn modelId="{E88218B2-3007-4436-83E1-D231B70AAA14}" type="presParOf" srcId="{AA0971C1-1E90-44D3-A74B-EAAE3BBCD274}" destId="{D3D5775D-3781-4BF9-BC85-862F1B196DEC}" srcOrd="2" destOrd="0" presId="urn:microsoft.com/office/officeart/2005/8/layout/hierarchy1"/>
    <dgm:cxn modelId="{A89A5186-D970-4891-B04E-3ECAEEA9071B}" type="presParOf" srcId="{D3D5775D-3781-4BF9-BC85-862F1B196DEC}" destId="{F9FA76A0-278D-4104-95F6-3FE6CFCE2F09}" srcOrd="0" destOrd="0" presId="urn:microsoft.com/office/officeart/2005/8/layout/hierarchy1"/>
    <dgm:cxn modelId="{D84E3296-B80A-4189-8547-30F0FE22B30D}" type="presParOf" srcId="{F9FA76A0-278D-4104-95F6-3FE6CFCE2F09}" destId="{67583CC9-E45E-4067-A289-316D9D652041}" srcOrd="0" destOrd="0" presId="urn:microsoft.com/office/officeart/2005/8/layout/hierarchy1"/>
    <dgm:cxn modelId="{517C21E1-D7FD-400F-8B2C-E72378548F0B}" type="presParOf" srcId="{F9FA76A0-278D-4104-95F6-3FE6CFCE2F09}" destId="{930761F9-C891-43C5-9F4B-6D5E4C9AD934}" srcOrd="1" destOrd="0" presId="urn:microsoft.com/office/officeart/2005/8/layout/hierarchy1"/>
    <dgm:cxn modelId="{9DE3AEC1-7A5E-44E7-9E94-A1ACBE585BA6}" type="presParOf" srcId="{D3D5775D-3781-4BF9-BC85-862F1B196DEC}" destId="{CFEB2429-9038-433D-9BAB-50838F2F5DBC}" srcOrd="1" destOrd="0" presId="urn:microsoft.com/office/officeart/2005/8/layout/hierarchy1"/>
    <dgm:cxn modelId="{B16C8FCA-6D71-4D60-9EEA-8D62D75406A8}" type="presParOf" srcId="{AA0971C1-1E90-44D3-A74B-EAAE3BBCD274}" destId="{1E13BC04-C72A-4E29-A07F-F04F319F01CA}" srcOrd="3" destOrd="0" presId="urn:microsoft.com/office/officeart/2005/8/layout/hierarchy1"/>
    <dgm:cxn modelId="{618F240F-D328-4F0F-9AFC-5ACB13C30ADB}" type="presParOf" srcId="{1E13BC04-C72A-4E29-A07F-F04F319F01CA}" destId="{7754D83C-D49E-4857-BB11-21E92BA7D9F7}" srcOrd="0" destOrd="0" presId="urn:microsoft.com/office/officeart/2005/8/layout/hierarchy1"/>
    <dgm:cxn modelId="{4FCE8ABD-33F6-4BB5-AAF6-50980331FEFE}" type="presParOf" srcId="{7754D83C-D49E-4857-BB11-21E92BA7D9F7}" destId="{653759AF-B4F3-4E24-80FB-29CCE8B5E46F}" srcOrd="0" destOrd="0" presId="urn:microsoft.com/office/officeart/2005/8/layout/hierarchy1"/>
    <dgm:cxn modelId="{CE6E402C-9A3F-4849-BB0B-9BEAB9E68850}" type="presParOf" srcId="{7754D83C-D49E-4857-BB11-21E92BA7D9F7}" destId="{5CF1EA9D-4DCB-456F-9081-0F4ED240CCD7}" srcOrd="1" destOrd="0" presId="urn:microsoft.com/office/officeart/2005/8/layout/hierarchy1"/>
    <dgm:cxn modelId="{9B1DDCEE-CEDC-4595-A143-8981CBF12A33}" type="presParOf" srcId="{1E13BC04-C72A-4E29-A07F-F04F319F01CA}" destId="{330694C9-C87F-42D5-AACB-B7BAF6D6A2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363BE-E98D-4D63-9846-FF758404DD0E}">
      <dsp:nvSpPr>
        <dsp:cNvPr id="0" name=""/>
        <dsp:cNvSpPr/>
      </dsp:nvSpPr>
      <dsp:spPr>
        <a:xfrm>
          <a:off x="3206411" y="1682280"/>
          <a:ext cx="705333" cy="91440"/>
        </a:xfrm>
        <a:custGeom>
          <a:avLst/>
          <a:gdLst/>
          <a:ahLst/>
          <a:cxnLst/>
          <a:rect l="0" t="0" r="0" b="0"/>
          <a:pathLst>
            <a:path>
              <a:moveTo>
                <a:pt x="0" y="45720"/>
              </a:moveTo>
              <a:lnTo>
                <a:pt x="705333"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0679" y="1724320"/>
        <a:ext cx="36796" cy="7359"/>
      </dsp:txXfrm>
    </dsp:sp>
    <dsp:sp modelId="{FB9BB1BC-38EB-4C82-8407-C4E50D1D4061}">
      <dsp:nvSpPr>
        <dsp:cNvPr id="0" name=""/>
        <dsp:cNvSpPr/>
      </dsp:nvSpPr>
      <dsp:spPr>
        <a:xfrm>
          <a:off x="8500" y="768086"/>
          <a:ext cx="3199710" cy="1919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789" tIns="164577" rIns="156789" bIns="164577"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Launch expansion of Pharmacy Contraception Service on </a:t>
          </a:r>
        </a:p>
        <a:p>
          <a:pPr marL="0" lvl="0" indent="0" algn="ctr" defTabSz="889000">
            <a:lnSpc>
              <a:spcPct val="90000"/>
            </a:lnSpc>
            <a:spcBef>
              <a:spcPct val="0"/>
            </a:spcBef>
            <a:spcAft>
              <a:spcPct val="35000"/>
            </a:spcAft>
            <a:buNone/>
          </a:pPr>
          <a:r>
            <a:rPr lang="en-GB" sz="2000" b="1" kern="1200">
              <a:solidFill>
                <a:schemeClr val="bg1"/>
              </a:solidFill>
            </a:rPr>
            <a:t>1 December 2023</a:t>
          </a:r>
          <a:endParaRPr lang="en-US" sz="2000" kern="1200">
            <a:solidFill>
              <a:schemeClr val="bg1"/>
            </a:solidFill>
          </a:endParaRPr>
        </a:p>
      </dsp:txBody>
      <dsp:txXfrm>
        <a:off x="8500" y="768086"/>
        <a:ext cx="3199710" cy="1919826"/>
      </dsp:txXfrm>
    </dsp:sp>
    <dsp:sp modelId="{55D18CE7-205C-4919-BFDD-93DA8FF6A7D6}">
      <dsp:nvSpPr>
        <dsp:cNvPr id="0" name=""/>
        <dsp:cNvSpPr/>
      </dsp:nvSpPr>
      <dsp:spPr>
        <a:xfrm>
          <a:off x="7142055" y="1682280"/>
          <a:ext cx="705333" cy="91440"/>
        </a:xfrm>
        <a:custGeom>
          <a:avLst/>
          <a:gdLst/>
          <a:ahLst/>
          <a:cxnLst/>
          <a:rect l="0" t="0" r="0" b="0"/>
          <a:pathLst>
            <a:path>
              <a:moveTo>
                <a:pt x="0" y="45720"/>
              </a:moveTo>
              <a:lnTo>
                <a:pt x="705333"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76323" y="1724320"/>
        <a:ext cx="36796" cy="7359"/>
      </dsp:txXfrm>
    </dsp:sp>
    <dsp:sp modelId="{A18E79F3-09C5-4AB9-9473-3DDB7439AB11}">
      <dsp:nvSpPr>
        <dsp:cNvPr id="0" name=""/>
        <dsp:cNvSpPr/>
      </dsp:nvSpPr>
      <dsp:spPr>
        <a:xfrm>
          <a:off x="3944144" y="768086"/>
          <a:ext cx="3199710" cy="1919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789" tIns="164577" rIns="156789" bIns="164577"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Relaunch Blood Pressure Check Service on  </a:t>
          </a:r>
        </a:p>
        <a:p>
          <a:pPr marL="0" lvl="0" indent="0" algn="ctr" defTabSz="889000">
            <a:lnSpc>
              <a:spcPct val="90000"/>
            </a:lnSpc>
            <a:spcBef>
              <a:spcPct val="0"/>
            </a:spcBef>
            <a:spcAft>
              <a:spcPct val="35000"/>
            </a:spcAft>
            <a:buNone/>
          </a:pPr>
          <a:r>
            <a:rPr lang="en-GB" sz="2000" b="1" kern="1200">
              <a:solidFill>
                <a:schemeClr val="bg1"/>
              </a:solidFill>
            </a:rPr>
            <a:t>1 December 2023</a:t>
          </a:r>
          <a:endParaRPr lang="en-US" sz="2000" kern="1200">
            <a:solidFill>
              <a:schemeClr val="bg1"/>
            </a:solidFill>
          </a:endParaRPr>
        </a:p>
      </dsp:txBody>
      <dsp:txXfrm>
        <a:off x="3944144" y="768086"/>
        <a:ext cx="3199710" cy="1919826"/>
      </dsp:txXfrm>
    </dsp:sp>
    <dsp:sp modelId="{265D2D4A-63A7-4BC0-9307-D2AF5E49F8DC}">
      <dsp:nvSpPr>
        <dsp:cNvPr id="0" name=""/>
        <dsp:cNvSpPr/>
      </dsp:nvSpPr>
      <dsp:spPr>
        <a:xfrm>
          <a:off x="7879788" y="768086"/>
          <a:ext cx="3199710" cy="1919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789" tIns="164577" rIns="156789" bIns="164577"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Launch Pharmacy First on </a:t>
          </a:r>
          <a:r>
            <a:rPr lang="en-GB" sz="2000" b="1" kern="1200">
              <a:solidFill>
                <a:schemeClr val="bg1"/>
              </a:solidFill>
            </a:rPr>
            <a:t>31 January 2024, </a:t>
          </a:r>
          <a:r>
            <a:rPr lang="en-GB" sz="2000" kern="1200">
              <a:solidFill>
                <a:schemeClr val="bg1"/>
              </a:solidFill>
            </a:rPr>
            <a:t>subject to the appropriate digital systems being in place to support these services</a:t>
          </a:r>
          <a:endParaRPr lang="en-US" sz="2000" kern="1200">
            <a:solidFill>
              <a:schemeClr val="bg1"/>
            </a:solidFill>
          </a:endParaRPr>
        </a:p>
      </dsp:txBody>
      <dsp:txXfrm>
        <a:off x="7879788" y="768086"/>
        <a:ext cx="3199710" cy="1919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1F28-ECFD-4055-9CDF-B5E399B26AEB}">
      <dsp:nvSpPr>
        <dsp:cNvPr id="0" name=""/>
        <dsp:cNvSpPr/>
      </dsp:nvSpPr>
      <dsp:spPr>
        <a:xfrm>
          <a:off x="3395" y="13913"/>
          <a:ext cx="3310628" cy="1050925"/>
        </a:xfrm>
        <a:prstGeom prst="rect">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a:solidFill>
                <a:schemeClr val="tx1"/>
              </a:solidFill>
            </a:rPr>
            <a:t>Pharmacy First (clinical pathways)</a:t>
          </a:r>
          <a:endParaRPr lang="en-GB" sz="2200" kern="1200">
            <a:solidFill>
              <a:schemeClr val="tx1"/>
            </a:solidFill>
          </a:endParaRPr>
        </a:p>
      </dsp:txBody>
      <dsp:txXfrm>
        <a:off x="3395" y="13913"/>
        <a:ext cx="3310628" cy="1050925"/>
      </dsp:txXfrm>
    </dsp:sp>
    <dsp:sp modelId="{C5FFA91D-4A95-497C-8D26-E4F977436233}">
      <dsp:nvSpPr>
        <dsp:cNvPr id="0" name=""/>
        <dsp:cNvSpPr/>
      </dsp:nvSpPr>
      <dsp:spPr>
        <a:xfrm>
          <a:off x="0" y="1066108"/>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a:solidFill>
                <a:schemeClr val="tx1"/>
              </a:solidFill>
            </a:rPr>
            <a:t> new element</a:t>
          </a:r>
          <a:endParaRPr lang="en-GB" sz="2200" kern="1200">
            <a:solidFill>
              <a:schemeClr val="tx1"/>
            </a:solidFill>
          </a:endParaRPr>
        </a:p>
      </dsp:txBody>
      <dsp:txXfrm>
        <a:off x="0" y="1066108"/>
        <a:ext cx="3310628" cy="1185840"/>
      </dsp:txXfrm>
    </dsp:sp>
    <dsp:sp modelId="{8E725412-AF7D-478B-BEA5-16F3AF0D13F0}">
      <dsp:nvSpPr>
        <dsp:cNvPr id="0" name=""/>
        <dsp:cNvSpPr/>
      </dsp:nvSpPr>
      <dsp:spPr>
        <a:xfrm>
          <a:off x="3777512" y="13913"/>
          <a:ext cx="3310628" cy="1050925"/>
        </a:xfrm>
        <a:prstGeom prst="rect">
          <a:avLst/>
        </a:prstGeom>
        <a:solidFill>
          <a:schemeClr val="accent4">
            <a:shade val="80000"/>
            <a:hueOff val="29371"/>
            <a:satOff val="8715"/>
            <a:lumOff val="7990"/>
            <a:alphaOff val="0"/>
          </a:schemeClr>
        </a:solidFill>
        <a:ln w="12700" cap="flat" cmpd="sng" algn="ctr">
          <a:solidFill>
            <a:schemeClr val="accent4">
              <a:shade val="80000"/>
              <a:hueOff val="29371"/>
              <a:satOff val="8715"/>
              <a:lumOff val="7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a:solidFill>
                <a:schemeClr val="tx1"/>
              </a:solidFill>
            </a:rPr>
            <a:t>Pharmacy First (urgent repeat medicine supply)  </a:t>
          </a:r>
          <a:endParaRPr lang="en-GB" sz="2200" kern="1200">
            <a:solidFill>
              <a:schemeClr val="tx1"/>
            </a:solidFill>
          </a:endParaRPr>
        </a:p>
      </dsp:txBody>
      <dsp:txXfrm>
        <a:off x="3777512" y="13913"/>
        <a:ext cx="3310628" cy="1050925"/>
      </dsp:txXfrm>
    </dsp:sp>
    <dsp:sp modelId="{5D5D0DF3-6067-4771-BA81-611558CEFAB1}">
      <dsp:nvSpPr>
        <dsp:cNvPr id="0" name=""/>
        <dsp:cNvSpPr/>
      </dsp:nvSpPr>
      <dsp:spPr>
        <a:xfrm>
          <a:off x="3777512" y="1064839"/>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a:solidFill>
                <a:schemeClr val="tx1"/>
              </a:solidFill>
            </a:rPr>
            <a:t>previously commissioned as the CPCS</a:t>
          </a:r>
          <a:endParaRPr lang="en-GB" sz="2200" kern="1200">
            <a:solidFill>
              <a:schemeClr val="tx1"/>
            </a:solidFill>
          </a:endParaRPr>
        </a:p>
      </dsp:txBody>
      <dsp:txXfrm>
        <a:off x="3777512" y="1064839"/>
        <a:ext cx="3310628" cy="1185840"/>
      </dsp:txXfrm>
    </dsp:sp>
    <dsp:sp modelId="{B49E2E37-3F35-4804-9DF5-ADABF46F6AE6}">
      <dsp:nvSpPr>
        <dsp:cNvPr id="0" name=""/>
        <dsp:cNvSpPr/>
      </dsp:nvSpPr>
      <dsp:spPr>
        <a:xfrm>
          <a:off x="7551628" y="13913"/>
          <a:ext cx="3310628" cy="1050925"/>
        </a:xfrm>
        <a:prstGeom prst="rect">
          <a:avLst/>
        </a:prstGeom>
        <a:solidFill>
          <a:schemeClr val="accent4">
            <a:shade val="80000"/>
            <a:hueOff val="58741"/>
            <a:satOff val="17430"/>
            <a:lumOff val="15979"/>
            <a:alphaOff val="0"/>
          </a:schemeClr>
        </a:solidFill>
        <a:ln w="12700" cap="flat" cmpd="sng" algn="ctr">
          <a:solidFill>
            <a:schemeClr val="accent4">
              <a:shade val="80000"/>
              <a:hueOff val="58741"/>
              <a:satOff val="17430"/>
              <a:lumOff val="159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a:solidFill>
                <a:schemeClr val="tx1"/>
              </a:solidFill>
            </a:rPr>
            <a:t>Pharmacy First (NHS referrals for minor illness) </a:t>
          </a:r>
          <a:endParaRPr lang="en-GB" sz="2200" kern="1200">
            <a:solidFill>
              <a:schemeClr val="tx1"/>
            </a:solidFill>
          </a:endParaRPr>
        </a:p>
      </dsp:txBody>
      <dsp:txXfrm>
        <a:off x="7551628" y="13913"/>
        <a:ext cx="3310628" cy="1050925"/>
      </dsp:txXfrm>
    </dsp:sp>
    <dsp:sp modelId="{6D3C53BB-9872-4758-9939-DBA8B6D752FE}">
      <dsp:nvSpPr>
        <dsp:cNvPr id="0" name=""/>
        <dsp:cNvSpPr/>
      </dsp:nvSpPr>
      <dsp:spPr>
        <a:xfrm>
          <a:off x="7551628" y="1064839"/>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a:solidFill>
                <a:schemeClr val="tx1"/>
              </a:solidFill>
            </a:rPr>
            <a:t>previously commissioned as the CPCS</a:t>
          </a:r>
          <a:endParaRPr lang="en-GB" sz="2200" kern="1200">
            <a:solidFill>
              <a:schemeClr val="tx1"/>
            </a:solidFill>
          </a:endParaRPr>
        </a:p>
      </dsp:txBody>
      <dsp:txXfrm>
        <a:off x="7551628" y="1064839"/>
        <a:ext cx="3310628" cy="118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BFC24-67E1-4500-96E2-645938C57AB9}">
      <dsp:nvSpPr>
        <dsp:cNvPr id="0" name=""/>
        <dsp:cNvSpPr/>
      </dsp:nvSpPr>
      <dsp:spPr>
        <a:xfrm>
          <a:off x="0" y="336971"/>
          <a:ext cx="3128655" cy="1877193"/>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6"/>
              </a:solidFill>
              <a:latin typeface="+mj-lt"/>
            </a:rPr>
            <a:t>Update DOS, Profile Manager, nhs.uk and 111 online to support </a:t>
          </a:r>
          <a:r>
            <a:rPr lang="en-GB" sz="1800" b="1" kern="1200">
              <a:solidFill>
                <a:schemeClr val="accent6"/>
              </a:solidFill>
              <a:latin typeface="+mj-lt"/>
            </a:rPr>
            <a:t>channel shifting of patients </a:t>
          </a:r>
          <a:r>
            <a:rPr lang="en-GB" sz="1800" kern="1200">
              <a:solidFill>
                <a:schemeClr val="accent6"/>
              </a:solidFill>
              <a:latin typeface="+mj-lt"/>
            </a:rPr>
            <a:t>to pharmacy</a:t>
          </a:r>
        </a:p>
      </dsp:txBody>
      <dsp:txXfrm>
        <a:off x="0" y="336971"/>
        <a:ext cx="3128655" cy="1877193"/>
      </dsp:txXfrm>
    </dsp:sp>
    <dsp:sp modelId="{5AEA2C79-99B0-4C76-BBD4-7AAE748C401A}">
      <dsp:nvSpPr>
        <dsp:cNvPr id="0" name=""/>
        <dsp:cNvSpPr/>
      </dsp:nvSpPr>
      <dsp:spPr>
        <a:xfrm>
          <a:off x="3441520" y="336971"/>
          <a:ext cx="3128655" cy="1877193"/>
        </a:xfrm>
        <a:prstGeom prst="rect">
          <a:avLst/>
        </a:prstGeom>
        <a:solidFill>
          <a:schemeClr val="accent3">
            <a:hueOff val="-177050"/>
            <a:satOff val="11042"/>
            <a:lumOff val="-863"/>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0" kern="1200">
              <a:solidFill>
                <a:schemeClr val="accent6"/>
              </a:solidFill>
              <a:latin typeface="+mj-lt"/>
            </a:rPr>
            <a:t>Digital referrals from GP to </a:t>
          </a:r>
          <a:r>
            <a:rPr lang="en-GB" sz="1800" kern="1200">
              <a:solidFill>
                <a:schemeClr val="accent6"/>
              </a:solidFill>
              <a:latin typeface="+mj-lt"/>
            </a:rPr>
            <a:t>pharmacy</a:t>
          </a:r>
        </a:p>
      </dsp:txBody>
      <dsp:txXfrm>
        <a:off x="3441520" y="336971"/>
        <a:ext cx="3128655" cy="1877193"/>
      </dsp:txXfrm>
    </dsp:sp>
    <dsp:sp modelId="{8D0D2173-5EBF-4B24-9100-45ABB65881FC}">
      <dsp:nvSpPr>
        <dsp:cNvPr id="0" name=""/>
        <dsp:cNvSpPr/>
      </dsp:nvSpPr>
      <dsp:spPr>
        <a:xfrm>
          <a:off x="6883041" y="336971"/>
          <a:ext cx="3128655" cy="1877193"/>
        </a:xfrm>
        <a:prstGeom prst="rect">
          <a:avLst/>
        </a:prstGeom>
        <a:solidFill>
          <a:schemeClr val="accent3">
            <a:hueOff val="-354100"/>
            <a:satOff val="22085"/>
            <a:lumOff val="-1725"/>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a:solidFill>
                <a:schemeClr val="accent6"/>
              </a:solidFill>
              <a:latin typeface="+mj-lt"/>
              <a:cs typeface="Calibri"/>
            </a:rPr>
            <a:t>Capability to </a:t>
          </a:r>
          <a:r>
            <a:rPr lang="en-GB" sz="1800" b="1" kern="1200">
              <a:solidFill>
                <a:schemeClr val="accent6"/>
              </a:solidFill>
              <a:latin typeface="+mj-lt"/>
              <a:cs typeface="Calibri"/>
            </a:rPr>
            <a:t>access patient’s GP record </a:t>
          </a:r>
          <a:endParaRPr lang="en-GB" sz="1800" b="1" kern="1200">
            <a:solidFill>
              <a:schemeClr val="accent6"/>
            </a:solidFill>
            <a:latin typeface="+mj-lt"/>
            <a:cs typeface="Arial" panose="020B0604020202020204"/>
          </a:endParaRPr>
        </a:p>
      </dsp:txBody>
      <dsp:txXfrm>
        <a:off x="6883041" y="336971"/>
        <a:ext cx="3128655" cy="1877193"/>
      </dsp:txXfrm>
    </dsp:sp>
    <dsp:sp modelId="{DBEEE961-5002-4C7D-B18D-16AAD63F4A7A}">
      <dsp:nvSpPr>
        <dsp:cNvPr id="0" name=""/>
        <dsp:cNvSpPr/>
      </dsp:nvSpPr>
      <dsp:spPr>
        <a:xfrm>
          <a:off x="0" y="2527030"/>
          <a:ext cx="3128655" cy="1877193"/>
        </a:xfrm>
        <a:prstGeom prst="rect">
          <a:avLst/>
        </a:prstGeom>
        <a:solidFill>
          <a:schemeClr val="accent3">
            <a:hueOff val="-531149"/>
            <a:satOff val="33127"/>
            <a:lumOff val="-2588"/>
            <a:alphaOff val="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6"/>
              </a:solidFill>
              <a:latin typeface="+mj-lt"/>
              <a:cs typeface="Calibri"/>
            </a:rPr>
            <a:t>Capability to </a:t>
          </a:r>
          <a:r>
            <a:rPr lang="en-GB" sz="1800" b="1" kern="1200">
              <a:solidFill>
                <a:schemeClr val="accent6"/>
              </a:solidFill>
              <a:latin typeface="+mj-lt"/>
              <a:cs typeface="Calibri"/>
            </a:rPr>
            <a:t>update the patient’s GP record </a:t>
          </a:r>
          <a:r>
            <a:rPr lang="en-GB" sz="1800" kern="1200">
              <a:solidFill>
                <a:schemeClr val="accent6"/>
              </a:solidFill>
              <a:latin typeface="+mj-lt"/>
              <a:cs typeface="Calibri"/>
            </a:rPr>
            <a:t>following a pharmacy consultation  </a:t>
          </a:r>
          <a:endParaRPr lang="en-GB" sz="1800" kern="1200">
            <a:solidFill>
              <a:schemeClr val="accent6"/>
            </a:solidFill>
            <a:latin typeface="+mj-lt"/>
          </a:endParaRPr>
        </a:p>
      </dsp:txBody>
      <dsp:txXfrm>
        <a:off x="0" y="2527030"/>
        <a:ext cx="3128655" cy="1877193"/>
      </dsp:txXfrm>
    </dsp:sp>
    <dsp:sp modelId="{C1600A2D-F862-4EF0-9999-7554E1CCD767}">
      <dsp:nvSpPr>
        <dsp:cNvPr id="0" name=""/>
        <dsp:cNvSpPr/>
      </dsp:nvSpPr>
      <dsp:spPr>
        <a:xfrm>
          <a:off x="3441520" y="2527030"/>
          <a:ext cx="3128655" cy="1877193"/>
        </a:xfrm>
        <a:prstGeom prst="rect">
          <a:avLst/>
        </a:prstGeom>
        <a:solidFill>
          <a:schemeClr val="accent3">
            <a:hueOff val="-708199"/>
            <a:satOff val="44170"/>
            <a:lumOff val="-345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0" kern="1200">
              <a:solidFill>
                <a:schemeClr val="accent6"/>
              </a:solidFill>
              <a:latin typeface="+mj-lt"/>
              <a:cs typeface="Calibri"/>
            </a:rPr>
            <a:t>Develop a </a:t>
          </a:r>
          <a:r>
            <a:rPr lang="en-GB" sz="1800" b="1" kern="1200">
              <a:solidFill>
                <a:schemeClr val="accent6"/>
              </a:solidFill>
              <a:latin typeface="+mj-lt"/>
              <a:cs typeface="Calibri"/>
            </a:rPr>
            <a:t>Payment &amp; Data API to</a:t>
          </a:r>
          <a:r>
            <a:rPr lang="en-GB" sz="1800" kern="1200">
              <a:solidFill>
                <a:schemeClr val="accent6"/>
              </a:solidFill>
              <a:latin typeface="+mj-lt"/>
              <a:cs typeface="Calibri"/>
            </a:rPr>
            <a:t> support reimbursement and service monitoring</a:t>
          </a:r>
          <a:endParaRPr lang="en-US" sz="1800" kern="1200">
            <a:solidFill>
              <a:schemeClr val="accent6"/>
            </a:solidFill>
            <a:latin typeface="+mj-lt"/>
            <a:cs typeface="Calibri"/>
          </a:endParaRPr>
        </a:p>
      </dsp:txBody>
      <dsp:txXfrm>
        <a:off x="3441520" y="2527030"/>
        <a:ext cx="3128655" cy="1877193"/>
      </dsp:txXfrm>
    </dsp:sp>
    <dsp:sp modelId="{863B4ED6-8E13-46C1-80DD-6528F363A06E}">
      <dsp:nvSpPr>
        <dsp:cNvPr id="0" name=""/>
        <dsp:cNvSpPr/>
      </dsp:nvSpPr>
      <dsp:spPr>
        <a:xfrm>
          <a:off x="6883041" y="2527030"/>
          <a:ext cx="3128655" cy="1877193"/>
        </a:xfrm>
        <a:prstGeom prst="rect">
          <a:avLst/>
        </a:prstGeom>
        <a:solidFill>
          <a:schemeClr val="accent3">
            <a:hueOff val="-885249"/>
            <a:satOff val="55212"/>
            <a:lumOff val="-4313"/>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a:solidFill>
                <a:schemeClr val="accent6"/>
              </a:solidFill>
              <a:latin typeface="+mj-lt"/>
            </a:rPr>
            <a:t>Develop and onboard suppliers to the </a:t>
          </a:r>
          <a:r>
            <a:rPr lang="en-GB" sz="1800" b="1" kern="1200">
              <a:solidFill>
                <a:schemeClr val="accent6"/>
              </a:solidFill>
              <a:latin typeface="+mj-lt"/>
            </a:rPr>
            <a:t>Digital Service for Integrated Care </a:t>
          </a:r>
          <a:r>
            <a:rPr lang="en-GB" sz="1800" kern="1200">
              <a:solidFill>
                <a:schemeClr val="accent6"/>
              </a:solidFill>
              <a:latin typeface="+mj-lt"/>
            </a:rPr>
            <a:t>to ensure solutions are assured and meet user requirements and NHS standards</a:t>
          </a:r>
        </a:p>
      </dsp:txBody>
      <dsp:txXfrm>
        <a:off x="6883041" y="2527030"/>
        <a:ext cx="3128655" cy="1877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A5F6A-0EFF-4E54-8FFC-CF0033982251}">
      <dsp:nvSpPr>
        <dsp:cNvPr id="0" name=""/>
        <dsp:cNvSpPr/>
      </dsp:nvSpPr>
      <dsp:spPr>
        <a:xfrm>
          <a:off x="0" y="506"/>
          <a:ext cx="11088000" cy="1185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DFC0A-2A49-4471-8DC4-CC0F7FAEE9D8}">
      <dsp:nvSpPr>
        <dsp:cNvPr id="0" name=""/>
        <dsp:cNvSpPr/>
      </dsp:nvSpPr>
      <dsp:spPr>
        <a:xfrm>
          <a:off x="358640" y="267264"/>
          <a:ext cx="652073" cy="65207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92301E-AE6B-4565-A6E7-DF1FF37CAD80}">
      <dsp:nvSpPr>
        <dsp:cNvPr id="0" name=""/>
        <dsp:cNvSpPr/>
      </dsp:nvSpPr>
      <dsp:spPr>
        <a:xfrm>
          <a:off x="1369354" y="506"/>
          <a:ext cx="9718645" cy="118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475" tIns="125475" rIns="125475" bIns="125475" numCol="1" spcCol="1270" anchor="ctr" anchorCtr="0">
          <a:noAutofit/>
        </a:bodyPr>
        <a:lstStyle/>
        <a:p>
          <a:pPr marL="0" lvl="0" indent="0" algn="l" defTabSz="755650">
            <a:lnSpc>
              <a:spcPct val="90000"/>
            </a:lnSpc>
            <a:spcBef>
              <a:spcPct val="0"/>
            </a:spcBef>
            <a:spcAft>
              <a:spcPct val="35000"/>
            </a:spcAft>
            <a:buNone/>
          </a:pPr>
          <a:r>
            <a:rPr lang="en-GB" sz="1700" kern="1200"/>
            <a:t>An initial fixed payment of </a:t>
          </a:r>
          <a:r>
            <a:rPr lang="en-GB" sz="1700" b="1" kern="1200"/>
            <a:t>£2,000 </a:t>
          </a:r>
          <a:r>
            <a:rPr lang="en-GB" sz="1700" kern="1200"/>
            <a:t>that can be claimed from December 2023 up until service launch. This fee will be recovered from contractors who have not delivered 5 clinical pathways consultations passing the gateway point within the relevant pathway by 31 March 2024. </a:t>
          </a:r>
          <a:endParaRPr lang="en-US" sz="1700" kern="1200"/>
        </a:p>
      </dsp:txBody>
      <dsp:txXfrm>
        <a:off x="1369354" y="506"/>
        <a:ext cx="9718645" cy="1185588"/>
      </dsp:txXfrm>
    </dsp:sp>
    <dsp:sp modelId="{C39C5DD8-C605-4B31-BC9D-610E735B2E7E}">
      <dsp:nvSpPr>
        <dsp:cNvPr id="0" name=""/>
        <dsp:cNvSpPr/>
      </dsp:nvSpPr>
      <dsp:spPr>
        <a:xfrm>
          <a:off x="0" y="1482492"/>
          <a:ext cx="11088000" cy="1185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AD657-43E6-4666-BCC9-A7403690AF17}">
      <dsp:nvSpPr>
        <dsp:cNvPr id="0" name=""/>
        <dsp:cNvSpPr/>
      </dsp:nvSpPr>
      <dsp:spPr>
        <a:xfrm>
          <a:off x="358640" y="1749249"/>
          <a:ext cx="652073" cy="6520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BCCBCA-FE95-4926-BB42-D652361BE718}">
      <dsp:nvSpPr>
        <dsp:cNvPr id="0" name=""/>
        <dsp:cNvSpPr/>
      </dsp:nvSpPr>
      <dsp:spPr>
        <a:xfrm>
          <a:off x="1369354" y="1482492"/>
          <a:ext cx="9718645" cy="118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475" tIns="125475" rIns="125475" bIns="125475" numCol="1" spcCol="1270" anchor="ctr" anchorCtr="0">
          <a:noAutofit/>
        </a:bodyPr>
        <a:lstStyle/>
        <a:p>
          <a:pPr marL="0" lvl="0" indent="0" algn="l" defTabSz="755650" rtl="0">
            <a:lnSpc>
              <a:spcPct val="90000"/>
            </a:lnSpc>
            <a:spcBef>
              <a:spcPct val="0"/>
            </a:spcBef>
            <a:spcAft>
              <a:spcPct val="35000"/>
            </a:spcAft>
            <a:buNone/>
          </a:pPr>
          <a:r>
            <a:rPr lang="en-GB" sz="1700" kern="1200"/>
            <a:t>A </a:t>
          </a:r>
          <a:r>
            <a:rPr lang="en-GB" sz="1700" b="1" kern="1200"/>
            <a:t>£15</a:t>
          </a:r>
          <a:r>
            <a:rPr lang="en-GB" sz="1700" kern="1200"/>
            <a:t> item of service fee for each Pharmacy First consultation. This includes any clinical pathways consultation and any consultations which would previously have been delivered under the CPCS advanced service (i.e. consultations delivered from 1 January 2024 will attract the £15 fee).</a:t>
          </a:r>
          <a:endParaRPr lang="en-US" sz="1700" kern="1200"/>
        </a:p>
      </dsp:txBody>
      <dsp:txXfrm>
        <a:off x="1369354" y="1482492"/>
        <a:ext cx="9718645" cy="1185588"/>
      </dsp:txXfrm>
    </dsp:sp>
    <dsp:sp modelId="{70450EA5-580A-4FE2-82E6-507C7B22310E}">
      <dsp:nvSpPr>
        <dsp:cNvPr id="0" name=""/>
        <dsp:cNvSpPr/>
      </dsp:nvSpPr>
      <dsp:spPr>
        <a:xfrm>
          <a:off x="0" y="2964477"/>
          <a:ext cx="11088000" cy="1185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E46F2-51D0-4C06-A551-D0C17B79D655}">
      <dsp:nvSpPr>
        <dsp:cNvPr id="0" name=""/>
        <dsp:cNvSpPr/>
      </dsp:nvSpPr>
      <dsp:spPr>
        <a:xfrm>
          <a:off x="358640" y="3231235"/>
          <a:ext cx="652073" cy="652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16EDA-4FA9-47A6-A0DE-3EEBC453D9F0}">
      <dsp:nvSpPr>
        <dsp:cNvPr id="0" name=""/>
        <dsp:cNvSpPr/>
      </dsp:nvSpPr>
      <dsp:spPr>
        <a:xfrm>
          <a:off x="1369354" y="2964477"/>
          <a:ext cx="9718645" cy="118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475" tIns="125475" rIns="125475" bIns="125475" numCol="1" spcCol="1270" anchor="ctr" anchorCtr="0">
          <a:noAutofit/>
        </a:bodyPr>
        <a:lstStyle/>
        <a:p>
          <a:pPr marL="0" lvl="0" indent="0" algn="l" defTabSz="755650">
            <a:lnSpc>
              <a:spcPct val="90000"/>
            </a:lnSpc>
            <a:spcBef>
              <a:spcPct val="0"/>
            </a:spcBef>
            <a:spcAft>
              <a:spcPct val="35000"/>
            </a:spcAft>
            <a:buNone/>
          </a:pPr>
          <a:r>
            <a:rPr lang="en-GB" sz="1700" kern="1200"/>
            <a:t>A monthly fixed payment of </a:t>
          </a:r>
          <a:r>
            <a:rPr lang="en-GB" sz="1700" b="1" kern="1200"/>
            <a:t>£1,000 </a:t>
          </a:r>
          <a:r>
            <a:rPr lang="en-GB" sz="1700" kern="1200"/>
            <a:t>from February 2024 for pharmacy contractors delivering Pharmacy First who reach a minimum number of monthly </a:t>
          </a:r>
          <a:r>
            <a:rPr lang="en-GB" sz="1700" b="1" kern="1200"/>
            <a:t>clinical pathway consultations</a:t>
          </a:r>
          <a:r>
            <a:rPr lang="en-GB" sz="1700" kern="1200"/>
            <a:t>. </a:t>
          </a:r>
          <a:endParaRPr lang="en-US" sz="1700" kern="1200"/>
        </a:p>
      </dsp:txBody>
      <dsp:txXfrm>
        <a:off x="1369354" y="2964477"/>
        <a:ext cx="9718645" cy="1185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44FF0-2E69-4514-9013-773B4AAAE659}">
      <dsp:nvSpPr>
        <dsp:cNvPr id="0" name=""/>
        <dsp:cNvSpPr/>
      </dsp:nvSpPr>
      <dsp:spPr>
        <a:xfrm>
          <a:off x="3248" y="494660"/>
          <a:ext cx="2319384" cy="147280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51E3AE-912A-43D6-914B-12F844A1242B}">
      <dsp:nvSpPr>
        <dsp:cNvPr id="0" name=""/>
        <dsp:cNvSpPr/>
      </dsp:nvSpPr>
      <dsp:spPr>
        <a:xfrm>
          <a:off x="260957" y="739484"/>
          <a:ext cx="2319384" cy="14728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Details of the registration and set-up fee process</a:t>
          </a:r>
          <a:endParaRPr lang="en-US" sz="2000" kern="1200"/>
        </a:p>
      </dsp:txBody>
      <dsp:txXfrm>
        <a:off x="304094" y="782621"/>
        <a:ext cx="2233110" cy="1386535"/>
      </dsp:txXfrm>
    </dsp:sp>
    <dsp:sp modelId="{A19F526F-268C-4795-8151-63873A0FA564}">
      <dsp:nvSpPr>
        <dsp:cNvPr id="0" name=""/>
        <dsp:cNvSpPr/>
      </dsp:nvSpPr>
      <dsp:spPr>
        <a:xfrm>
          <a:off x="2838051" y="494660"/>
          <a:ext cx="2319384" cy="147280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A969765-C188-4738-A0AA-2DDEEDA1EDF7}">
      <dsp:nvSpPr>
        <dsp:cNvPr id="0" name=""/>
        <dsp:cNvSpPr/>
      </dsp:nvSpPr>
      <dsp:spPr>
        <a:xfrm>
          <a:off x="3095760" y="739484"/>
          <a:ext cx="2319384" cy="14728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Service specification</a:t>
          </a:r>
          <a:endParaRPr lang="en-US" sz="2000" kern="1200"/>
        </a:p>
      </dsp:txBody>
      <dsp:txXfrm>
        <a:off x="3138897" y="782621"/>
        <a:ext cx="2233110" cy="1386535"/>
      </dsp:txXfrm>
    </dsp:sp>
    <dsp:sp modelId="{67583CC9-E45E-4067-A289-316D9D652041}">
      <dsp:nvSpPr>
        <dsp:cNvPr id="0" name=""/>
        <dsp:cNvSpPr/>
      </dsp:nvSpPr>
      <dsp:spPr>
        <a:xfrm>
          <a:off x="5672854" y="494660"/>
          <a:ext cx="2319384" cy="147280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0761F9-C891-43C5-9F4B-6D5E4C9AD934}">
      <dsp:nvSpPr>
        <dsp:cNvPr id="0" name=""/>
        <dsp:cNvSpPr/>
      </dsp:nvSpPr>
      <dsp:spPr>
        <a:xfrm>
          <a:off x="5930564" y="739484"/>
          <a:ext cx="2319384" cy="14728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7 clinical pathways</a:t>
          </a:r>
          <a:endParaRPr lang="en-US" sz="2000" kern="1200"/>
        </a:p>
      </dsp:txBody>
      <dsp:txXfrm>
        <a:off x="5973701" y="782621"/>
        <a:ext cx="2233110" cy="1386535"/>
      </dsp:txXfrm>
    </dsp:sp>
    <dsp:sp modelId="{653759AF-B4F3-4E24-80FB-29CCE8B5E46F}">
      <dsp:nvSpPr>
        <dsp:cNvPr id="0" name=""/>
        <dsp:cNvSpPr/>
      </dsp:nvSpPr>
      <dsp:spPr>
        <a:xfrm>
          <a:off x="8507657" y="494660"/>
          <a:ext cx="2319384" cy="147280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CF1EA9D-4DCB-456F-9081-0F4ED240CCD7}">
      <dsp:nvSpPr>
        <dsp:cNvPr id="0" name=""/>
        <dsp:cNvSpPr/>
      </dsp:nvSpPr>
      <dsp:spPr>
        <a:xfrm>
          <a:off x="8765367" y="739484"/>
          <a:ext cx="2319384" cy="14728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23 Patient Group Directions and 1 Supply Protocol </a:t>
          </a:r>
          <a:endParaRPr lang="en-US" sz="2000" kern="1200"/>
        </a:p>
      </dsp:txBody>
      <dsp:txXfrm>
        <a:off x="8808504" y="782621"/>
        <a:ext cx="2233110" cy="138653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22/11/2023</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57050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04908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C04C7A-1FCD-427B-98B4-DDDC3A602DC4}" type="slidenum">
              <a:rPr lang="en-GB" smtClean="0"/>
              <a:t>12</a:t>
            </a:fld>
            <a:endParaRPr lang="en-GB"/>
          </a:p>
        </p:txBody>
      </p:sp>
    </p:spTree>
    <p:extLst>
      <p:ext uri="{BB962C8B-B14F-4D97-AF65-F5344CB8AC3E}">
        <p14:creationId xmlns:p14="http://schemas.microsoft.com/office/powerpoint/2010/main" val="339302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endParaRPr lang="en-GB" sz="800">
              <a:ea typeface="Calibri" panose="020F0502020204030204"/>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12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200" kern="100">
                <a:effectLst/>
                <a:latin typeface="Arial" panose="020B0604020202020204" pitchFamily="34" charset="0"/>
                <a:ea typeface="Calibri" panose="020F0502020204030204" pitchFamily="34" charset="0"/>
                <a:cs typeface="Arial" panose="020B0604020202020204" pitchFamily="34" charset="0"/>
              </a:rPr>
              <a:t>Each CPCS consultation has come from a referral from 111 or a GP practice and most of those referrals would likely to have ended up in an appointment at a GP practice or Out of Hours service instead of a referral to CPCS</a:t>
            </a:r>
            <a:endParaRPr lang="en-GB" sz="12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37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44415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48570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384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110878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687587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293872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658810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28199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05130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4141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542356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335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504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62985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71269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1587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16209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926643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3526839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874285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67736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3175176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887348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28498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912146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86479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080697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895677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073586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664907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48574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138450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856071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922616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22/11/2023</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 id="2147483934" r:id="rId25"/>
    <p:sldLayoutId id="2147483936" r:id="rId26"/>
    <p:sldLayoutId id="2147483937" r:id="rId27"/>
    <p:sldLayoutId id="2147483825" r:id="rId28"/>
    <p:sldLayoutId id="2147483935" r:id="rId29"/>
    <p:sldLayoutId id="2147483941" r:id="rId3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22/11/2023</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825753913"/>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 id="2147483968" r:id="rId26"/>
    <p:sldLayoutId id="2147483969" r:id="rId27"/>
    <p:sldLayoutId id="2147483970" r:id="rId28"/>
    <p:sldLayoutId id="2147483971" r:id="rId29"/>
    <p:sldLayoutId id="2147483972" r:id="rId30"/>
    <p:sldLayoutId id="2147483973" r:id="rId31"/>
    <p:sldLayoutId id="2147483974" r:id="rId3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svg"/><Relationship Id="rId1" Type="http://schemas.openxmlformats.org/officeDocument/2006/relationships/slideLayout" Target="../slideLayouts/slideLayout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hyperlink" Target="https://www.england.nhs.uk/primary-care/pharmacy/nhs-community-pharmacy-bp-checks-and-hypertension-case-finding-advanced-service/" TargetMode="External"/><Relationship Id="rId3" Type="http://schemas.openxmlformats.org/officeDocument/2006/relationships/diagramLayout" Target="../diagrams/layout5.xml"/><Relationship Id="rId7" Type="http://schemas.openxmlformats.org/officeDocument/2006/relationships/hyperlink" Target="https://www.england.nhs.uk/publication/nhs-pharmacy-contraception-service/" TargetMode="Externa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pharmacy-first-contractual-framework-2023-to-2025/pharmacy-first-letter-to-contractors" TargetMode="External"/><Relationship Id="rId2" Type="http://schemas.openxmlformats.org/officeDocument/2006/relationships/hyperlink" Target="https://www.england.nhs.uk/2023/11/pharmacy-reforms-to-bring-new-services-to-the-high-street/" TargetMode="External"/><Relationship Id="rId1" Type="http://schemas.openxmlformats.org/officeDocument/2006/relationships/slideLayout" Target="../slideLayouts/slideLayout8.xml"/><Relationship Id="rId6" Type="http://schemas.openxmlformats.org/officeDocument/2006/relationships/hyperlink" Target="https://www.nhs.uk/nhs-services/prescriptions-and-pharmacies/find-a-pharmacy-that-offers-free-blood-pressure-checks/" TargetMode="External"/><Relationship Id="rId5" Type="http://schemas.openxmlformats.org/officeDocument/2006/relationships/hyperlink" Target="https://www.events.england.nhs.uk/events/general-practice-webinar-series" TargetMode="External"/><Relationship Id="rId4" Type="http://schemas.openxmlformats.org/officeDocument/2006/relationships/hyperlink" Target="https://cpe.org.uk/national-pharmacy-services/advanced-services/pharmacy-first-servic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hyperlink" Target="https://www.cppe.ac.uk/career/pt-ayr/pt-advancing" TargetMode="External"/><Relationship Id="rId2" Type="http://schemas.openxmlformats.org/officeDocument/2006/relationships/hyperlink" Target="https://www.cliniskills.com/community-pharmacists/" TargetMode="Externa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wp-content/uploads/2023/05/PRN00283-delivery-plan-for-recovering-access-to-primary-care-may-2023.pdf"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12544" y="1940737"/>
            <a:ext cx="6430852" cy="1600201"/>
          </a:xfrm>
        </p:spPr>
        <p:txBody>
          <a:bodyPr/>
          <a:lstStyle/>
          <a:p>
            <a:r>
              <a:rPr lang="en-GB" sz="6000">
                <a:solidFill>
                  <a:schemeClr val="accent1"/>
                </a:solidFill>
              </a:rPr>
              <a:t>Primary Care Access Recovery Plan &amp; Pharmacy First</a:t>
            </a:r>
          </a:p>
        </p:txBody>
      </p:sp>
      <p:sp>
        <p:nvSpPr>
          <p:cNvPr id="5" name="Subtitle 4">
            <a:extLst>
              <a:ext uri="{FF2B5EF4-FFF2-40B4-BE49-F238E27FC236}">
                <a16:creationId xmlns:a16="http://schemas.microsoft.com/office/drawing/2014/main" id="{C8852227-5FD8-2FAF-151B-7918317B53A9}"/>
              </a:ext>
            </a:extLst>
          </p:cNvPr>
          <p:cNvSpPr>
            <a:spLocks noGrp="1"/>
          </p:cNvSpPr>
          <p:nvPr>
            <p:ph type="subTitle" idx="1"/>
          </p:nvPr>
        </p:nvSpPr>
        <p:spPr>
          <a:xfrm>
            <a:off x="212544" y="4866286"/>
            <a:ext cx="4951514" cy="730473"/>
          </a:xfrm>
        </p:spPr>
        <p:txBody>
          <a:bodyPr>
            <a:normAutofit lnSpcReduction="10000"/>
          </a:bodyPr>
          <a:lstStyle/>
          <a:p>
            <a:r>
              <a:rPr lang="en-GB"/>
              <a:t>London Region Briefing 22 November 2023</a:t>
            </a:r>
          </a:p>
        </p:txBody>
      </p:sp>
      <p:sp>
        <p:nvSpPr>
          <p:cNvPr id="3" name="TextBox 2">
            <a:extLst>
              <a:ext uri="{FF2B5EF4-FFF2-40B4-BE49-F238E27FC236}">
                <a16:creationId xmlns:a16="http://schemas.microsoft.com/office/drawing/2014/main" id="{43F6220F-704B-673E-F486-8D18576B9DA0}"/>
              </a:ext>
            </a:extLst>
          </p:cNvPr>
          <p:cNvSpPr txBox="1"/>
          <p:nvPr/>
        </p:nvSpPr>
        <p:spPr>
          <a:xfrm>
            <a:off x="338959" y="5707117"/>
            <a:ext cx="6304437" cy="646331"/>
          </a:xfrm>
          <a:prstGeom prst="rect">
            <a:avLst/>
          </a:prstGeom>
          <a:noFill/>
        </p:spPr>
        <p:txBody>
          <a:bodyPr wrap="square" rtlCol="0">
            <a:spAutoFit/>
          </a:bodyPr>
          <a:lstStyle/>
          <a:p>
            <a:r>
              <a:rPr lang="en-GB"/>
              <a:t>Tony Carson, London Regional Senior Pharmacy Integration Lead </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BEE6D-25B9-EF57-E9CF-A91068351D8A}"/>
              </a:ext>
            </a:extLst>
          </p:cNvPr>
          <p:cNvSpPr>
            <a:spLocks noGrp="1"/>
          </p:cNvSpPr>
          <p:nvPr>
            <p:ph type="title"/>
          </p:nvPr>
        </p:nvSpPr>
        <p:spPr/>
        <p:txBody>
          <a:bodyPr/>
          <a:lstStyle/>
          <a:p>
            <a:r>
              <a:rPr lang="en-GB"/>
              <a:t>Development of Clinical Pathways  </a:t>
            </a:r>
          </a:p>
        </p:txBody>
      </p:sp>
      <p:sp>
        <p:nvSpPr>
          <p:cNvPr id="5" name="Content Placeholder 1">
            <a:extLst>
              <a:ext uri="{FF2B5EF4-FFF2-40B4-BE49-F238E27FC236}">
                <a16:creationId xmlns:a16="http://schemas.microsoft.com/office/drawing/2014/main" id="{3C2C7A7B-3E80-4B15-73D7-54194C67DB47}"/>
              </a:ext>
            </a:extLst>
          </p:cNvPr>
          <p:cNvSpPr txBox="1">
            <a:spLocks/>
          </p:cNvSpPr>
          <p:nvPr/>
        </p:nvSpPr>
        <p:spPr>
          <a:xfrm>
            <a:off x="687194" y="1621536"/>
            <a:ext cx="11148960" cy="436592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400"/>
              <a:t>Multi-professional expert working group to develop robust clinical pathways for each of the 7 conditions </a:t>
            </a:r>
          </a:p>
          <a:p>
            <a:pPr marL="457200" indent="-457200">
              <a:buFont typeface="Arial" panose="020B0604020202020204" pitchFamily="34" charset="0"/>
              <a:buChar char="•"/>
            </a:pPr>
            <a:r>
              <a:rPr lang="en-GB" sz="2400"/>
              <a:t>Clinical pathway approach</a:t>
            </a:r>
          </a:p>
          <a:p>
            <a:pPr marL="273050" indent="-457200">
              <a:buFont typeface="Arial" panose="020B0604020202020204" pitchFamily="34" charset="0"/>
              <a:buChar char="•"/>
            </a:pPr>
            <a:endParaRPr lang="en-GB" sz="2400"/>
          </a:p>
          <a:p>
            <a:pPr marL="273050" indent="-457200">
              <a:buFont typeface="Arial" panose="020B0604020202020204" pitchFamily="34" charset="0"/>
              <a:buChar char="•"/>
            </a:pPr>
            <a:endParaRPr lang="en-GB" sz="2400"/>
          </a:p>
          <a:p>
            <a:endParaRPr lang="en-GB" sz="2400"/>
          </a:p>
          <a:p>
            <a:pPr marL="273050" indent="-457200">
              <a:buFont typeface="Arial" panose="020B0604020202020204" pitchFamily="34" charset="0"/>
              <a:buChar char="•"/>
            </a:pPr>
            <a:r>
              <a:rPr lang="en-GB" sz="2400"/>
              <a:t>Adherence to NICE guidelines</a:t>
            </a:r>
          </a:p>
          <a:p>
            <a:pPr marL="273050" indent="-457200">
              <a:buFont typeface="Arial" panose="020B0604020202020204" pitchFamily="34" charset="0"/>
              <a:buChar char="•"/>
            </a:pPr>
            <a:r>
              <a:rPr lang="en-GB" sz="2400"/>
              <a:t>National template for Patient Group Directions developed by SPS</a:t>
            </a:r>
          </a:p>
          <a:p>
            <a:pPr marL="273050" indent="-457200">
              <a:buFont typeface="Arial" panose="020B0604020202020204" pitchFamily="34" charset="0"/>
              <a:buChar char="•"/>
            </a:pPr>
            <a:r>
              <a:rPr lang="en-GB" sz="2400"/>
              <a:t>AMR Programme Board Oversight</a:t>
            </a:r>
          </a:p>
          <a:p>
            <a:pPr lvl="1"/>
            <a:r>
              <a:rPr lang="en-GB" sz="2400"/>
              <a:t>National Medical Director and Chief Medical Officer for England </a:t>
            </a:r>
          </a:p>
          <a:p>
            <a:pPr marL="273050" indent="-457200">
              <a:buFont typeface="Arial" panose="020B0604020202020204" pitchFamily="34" charset="0"/>
              <a:buChar char="•"/>
            </a:pPr>
            <a:endParaRPr lang="en-GB" sz="2800"/>
          </a:p>
        </p:txBody>
      </p:sp>
      <p:pic>
        <p:nvPicPr>
          <p:cNvPr id="17" name="Picture 16" descr="A blue and black arrows&#10;&#10;Description automatically generated">
            <a:extLst>
              <a:ext uri="{FF2B5EF4-FFF2-40B4-BE49-F238E27FC236}">
                <a16:creationId xmlns:a16="http://schemas.microsoft.com/office/drawing/2014/main" id="{8E5EBA1E-DEDA-905F-FCE1-6A81FA6BB3A4}"/>
              </a:ext>
            </a:extLst>
          </p:cNvPr>
          <p:cNvPicPr>
            <a:picLocks noChangeAspect="1"/>
          </p:cNvPicPr>
          <p:nvPr/>
        </p:nvPicPr>
        <p:blipFill>
          <a:blip r:embed="rId2"/>
          <a:stretch>
            <a:fillRect/>
          </a:stretch>
        </p:blipFill>
        <p:spPr>
          <a:xfrm>
            <a:off x="2219195" y="2774259"/>
            <a:ext cx="8724377" cy="1434742"/>
          </a:xfrm>
          <a:prstGeom prst="rect">
            <a:avLst/>
          </a:prstGeom>
        </p:spPr>
      </p:pic>
    </p:spTree>
    <p:extLst>
      <p:ext uri="{BB962C8B-B14F-4D97-AF65-F5344CB8AC3E}">
        <p14:creationId xmlns:p14="http://schemas.microsoft.com/office/powerpoint/2010/main" val="304015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4A6837-749A-7777-21B1-4444EF65F905}"/>
              </a:ext>
            </a:extLst>
          </p:cNvPr>
          <p:cNvSpPr>
            <a:spLocks noGrp="1"/>
          </p:cNvSpPr>
          <p:nvPr>
            <p:ph type="body" sz="quarter" idx="15"/>
          </p:nvPr>
        </p:nvSpPr>
        <p:spPr/>
        <p:txBody>
          <a:bodyPr/>
          <a:lstStyle/>
          <a:p>
            <a:r>
              <a:rPr lang="en-GB"/>
              <a:t>Surveillance </a:t>
            </a:r>
          </a:p>
        </p:txBody>
      </p:sp>
      <p:pic>
        <p:nvPicPr>
          <p:cNvPr id="4" name="Picture 3">
            <a:extLst>
              <a:ext uri="{FF2B5EF4-FFF2-40B4-BE49-F238E27FC236}">
                <a16:creationId xmlns:a16="http://schemas.microsoft.com/office/drawing/2014/main" id="{E2366E1C-7279-5CA9-02AE-9F91C704E2D8}"/>
              </a:ext>
            </a:extLst>
          </p:cNvPr>
          <p:cNvPicPr>
            <a:picLocks noChangeAspect="1"/>
          </p:cNvPicPr>
          <p:nvPr/>
        </p:nvPicPr>
        <p:blipFill rotWithShape="1">
          <a:blip r:embed="rId2"/>
          <a:srcRect l="5021" t="12021" r="7548" b="6230"/>
          <a:stretch/>
        </p:blipFill>
        <p:spPr>
          <a:xfrm>
            <a:off x="5585946" y="1547734"/>
            <a:ext cx="6036145" cy="3762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4100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C4E1E8-3AD5-789A-0173-9A07D9BFDA37}"/>
              </a:ext>
            </a:extLst>
          </p:cNvPr>
          <p:cNvSpPr>
            <a:spLocks noGrp="1"/>
          </p:cNvSpPr>
          <p:nvPr>
            <p:ph type="title"/>
          </p:nvPr>
        </p:nvSpPr>
        <p:spPr/>
        <p:txBody>
          <a:bodyPr/>
          <a:lstStyle/>
          <a:p>
            <a:r>
              <a:rPr lang="en-GB"/>
              <a:t>Summary of digital deliverables</a:t>
            </a:r>
          </a:p>
        </p:txBody>
      </p:sp>
      <p:graphicFrame>
        <p:nvGraphicFramePr>
          <p:cNvPr id="5" name="Diagram 4">
            <a:extLst>
              <a:ext uri="{FF2B5EF4-FFF2-40B4-BE49-F238E27FC236}">
                <a16:creationId xmlns:a16="http://schemas.microsoft.com/office/drawing/2014/main" id="{318D420B-35E8-FB20-E4EE-4F014264AC41}"/>
              </a:ext>
            </a:extLst>
          </p:cNvPr>
          <p:cNvGraphicFramePr/>
          <p:nvPr>
            <p:extLst>
              <p:ext uri="{D42A27DB-BD31-4B8C-83A1-F6EECF244321}">
                <p14:modId xmlns:p14="http://schemas.microsoft.com/office/powerpoint/2010/main" val="3488760858"/>
              </p:ext>
            </p:extLst>
          </p:nvPr>
        </p:nvGraphicFramePr>
        <p:xfrm>
          <a:off x="685799" y="1240505"/>
          <a:ext cx="10011697" cy="4741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1277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34963" y="-40661"/>
            <a:ext cx="11404154" cy="865186"/>
          </a:xfrm>
        </p:spPr>
        <p:txBody>
          <a:bodyPr anchor="ctr">
            <a:normAutofit/>
          </a:bodyPr>
          <a:lstStyle/>
          <a:p>
            <a:r>
              <a:rPr lang="en-GB"/>
              <a:t>Digital Overview</a:t>
            </a:r>
            <a:endParaRPr lang="en-GB" spc="-40">
              <a:solidFill>
                <a:srgbClr val="FF0000"/>
              </a:solidFill>
            </a:endParaRPr>
          </a:p>
        </p:txBody>
      </p:sp>
      <p:sp>
        <p:nvSpPr>
          <p:cNvPr id="2" name="Rectangle: Rounded Corners 1">
            <a:extLst>
              <a:ext uri="{FF2B5EF4-FFF2-40B4-BE49-F238E27FC236}">
                <a16:creationId xmlns:a16="http://schemas.microsoft.com/office/drawing/2014/main" id="{316991A4-DBB0-175D-A1BC-474AD1699F00}"/>
              </a:ext>
            </a:extLst>
          </p:cNvPr>
          <p:cNvSpPr/>
          <p:nvPr/>
        </p:nvSpPr>
        <p:spPr>
          <a:xfrm>
            <a:off x="335266" y="914435"/>
            <a:ext cx="1736436" cy="14715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Live Clinical Services</a:t>
            </a:r>
          </a:p>
        </p:txBody>
      </p:sp>
      <p:sp>
        <p:nvSpPr>
          <p:cNvPr id="4" name="Rectangle: Rounded Corners 3">
            <a:extLst>
              <a:ext uri="{FF2B5EF4-FFF2-40B4-BE49-F238E27FC236}">
                <a16:creationId xmlns:a16="http://schemas.microsoft.com/office/drawing/2014/main" id="{79FAA2F3-780E-E6F5-C2F0-D9D426C8375B}"/>
              </a:ext>
            </a:extLst>
          </p:cNvPr>
          <p:cNvSpPr/>
          <p:nvPr/>
        </p:nvSpPr>
        <p:spPr>
          <a:xfrm>
            <a:off x="2170847" y="914436"/>
            <a:ext cx="3995396" cy="4355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Arial"/>
              </a:rPr>
              <a:t>CPCS </a:t>
            </a:r>
            <a:r>
              <a:rPr lang="en-GB">
                <a:solidFill>
                  <a:srgbClr val="FFFFFF"/>
                </a:solidFill>
                <a:latin typeface="Arial" panose="020B0604020202020204"/>
                <a:cs typeface="Arial"/>
              </a:rPr>
              <a:t> +</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Arial"/>
              </a:rPr>
              <a:t>7 clinical pathways</a:t>
            </a:r>
          </a:p>
        </p:txBody>
      </p:sp>
      <p:sp>
        <p:nvSpPr>
          <p:cNvPr id="8" name="Rectangle: Rounded Corners 7">
            <a:extLst>
              <a:ext uri="{FF2B5EF4-FFF2-40B4-BE49-F238E27FC236}">
                <a16:creationId xmlns:a16="http://schemas.microsoft.com/office/drawing/2014/main" id="{0F10B1C0-671E-45EC-B228-3DBF04209597}"/>
              </a:ext>
            </a:extLst>
          </p:cNvPr>
          <p:cNvSpPr/>
          <p:nvPr/>
        </p:nvSpPr>
        <p:spPr>
          <a:xfrm>
            <a:off x="2169056" y="1439944"/>
            <a:ext cx="3995396" cy="4355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Blood Pressure Check Service</a:t>
            </a:r>
          </a:p>
        </p:txBody>
      </p:sp>
      <p:sp>
        <p:nvSpPr>
          <p:cNvPr id="9" name="Rectangle: Rounded Corners 8">
            <a:extLst>
              <a:ext uri="{FF2B5EF4-FFF2-40B4-BE49-F238E27FC236}">
                <a16:creationId xmlns:a16="http://schemas.microsoft.com/office/drawing/2014/main" id="{0C38E33F-2CB8-C301-64DE-1BB2D2A791AC}"/>
              </a:ext>
            </a:extLst>
          </p:cNvPr>
          <p:cNvSpPr/>
          <p:nvPr/>
        </p:nvSpPr>
        <p:spPr>
          <a:xfrm>
            <a:off x="2154275" y="1950351"/>
            <a:ext cx="3993606" cy="4355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Contraception Management Service</a:t>
            </a:r>
          </a:p>
        </p:txBody>
      </p:sp>
      <p:sp>
        <p:nvSpPr>
          <p:cNvPr id="12" name="Rectangle: Rounded Corners 11">
            <a:extLst>
              <a:ext uri="{FF2B5EF4-FFF2-40B4-BE49-F238E27FC236}">
                <a16:creationId xmlns:a16="http://schemas.microsoft.com/office/drawing/2014/main" id="{85A11738-12A2-3F09-9246-D641F245F2B9}"/>
              </a:ext>
            </a:extLst>
          </p:cNvPr>
          <p:cNvSpPr/>
          <p:nvPr/>
        </p:nvSpPr>
        <p:spPr>
          <a:xfrm>
            <a:off x="7741121" y="923830"/>
            <a:ext cx="1273169" cy="14621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6,500</a:t>
            </a:r>
          </a:p>
        </p:txBody>
      </p:sp>
      <p:sp>
        <p:nvSpPr>
          <p:cNvPr id="16" name="TextBox 15">
            <a:extLst>
              <a:ext uri="{FF2B5EF4-FFF2-40B4-BE49-F238E27FC236}">
                <a16:creationId xmlns:a16="http://schemas.microsoft.com/office/drawing/2014/main" id="{7F0D8F6C-1B0D-B6C9-1508-5C5C5651083A}"/>
              </a:ext>
            </a:extLst>
          </p:cNvPr>
          <p:cNvSpPr txBox="1"/>
          <p:nvPr/>
        </p:nvSpPr>
        <p:spPr>
          <a:xfrm>
            <a:off x="6077912" y="601789"/>
            <a:ext cx="1823810" cy="307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rPr>
              <a:t>Pharmacies</a:t>
            </a:r>
            <a:endParaRPr kumimoji="0" lang="en-GB" sz="16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0AF97A90-1904-DD93-B019-7A83DFA2C9BA}"/>
              </a:ext>
            </a:extLst>
          </p:cNvPr>
          <p:cNvSpPr txBox="1"/>
          <p:nvPr/>
        </p:nvSpPr>
        <p:spPr>
          <a:xfrm>
            <a:off x="7482385" y="565328"/>
            <a:ext cx="1823810"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ysClr val="windowText" lastClr="000000"/>
                </a:solidFill>
                <a:effectLst/>
                <a:uLnTx/>
                <a:uFillTx/>
                <a:latin typeface="Arial" panose="020B0604020202020204"/>
                <a:ea typeface="+mn-ea"/>
                <a:cs typeface="+mn-cs"/>
              </a:rPr>
              <a:t>GP </a:t>
            </a:r>
            <a:r>
              <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rPr>
              <a:t>practices</a:t>
            </a:r>
            <a:endParaRPr kumimoji="0" lang="en-GB" sz="16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22" name="Right Brace 21">
            <a:extLst>
              <a:ext uri="{FF2B5EF4-FFF2-40B4-BE49-F238E27FC236}">
                <a16:creationId xmlns:a16="http://schemas.microsoft.com/office/drawing/2014/main" id="{238DF275-E867-F24D-37B6-F914C46A9648}"/>
              </a:ext>
            </a:extLst>
          </p:cNvPr>
          <p:cNvSpPr/>
          <p:nvPr/>
        </p:nvSpPr>
        <p:spPr>
          <a:xfrm>
            <a:off x="9171709" y="824525"/>
            <a:ext cx="224898" cy="1661852"/>
          </a:xfrm>
          <a:prstGeom prst="rightBrac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3F9AD8AA-D2BF-8FBA-5186-83963F1CDB23}"/>
              </a:ext>
            </a:extLst>
          </p:cNvPr>
          <p:cNvSpPr/>
          <p:nvPr/>
        </p:nvSpPr>
        <p:spPr>
          <a:xfrm>
            <a:off x="9564931" y="909566"/>
            <a:ext cx="2342470" cy="977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5 suppliers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6 products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17,000 sites</a:t>
            </a:r>
          </a:p>
        </p:txBody>
      </p:sp>
      <p:sp>
        <p:nvSpPr>
          <p:cNvPr id="24" name="TextBox 23">
            <a:extLst>
              <a:ext uri="{FF2B5EF4-FFF2-40B4-BE49-F238E27FC236}">
                <a16:creationId xmlns:a16="http://schemas.microsoft.com/office/drawing/2014/main" id="{62BECE17-C6C0-B196-830A-26FD09C9F93F}"/>
              </a:ext>
            </a:extLst>
          </p:cNvPr>
          <p:cNvSpPr txBox="1"/>
          <p:nvPr/>
        </p:nvSpPr>
        <p:spPr>
          <a:xfrm>
            <a:off x="9651135" y="571012"/>
            <a:ext cx="21366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ysClr val="windowText" lastClr="000000"/>
                </a:solidFill>
                <a:effectLst/>
                <a:uLnTx/>
                <a:uFillTx/>
                <a:latin typeface="Arial" panose="020B0604020202020204"/>
                <a:ea typeface="+mn-ea"/>
                <a:cs typeface="+mn-cs"/>
              </a:rPr>
              <a:t>IT system suppliers</a:t>
            </a:r>
          </a:p>
        </p:txBody>
      </p:sp>
      <p:pic>
        <p:nvPicPr>
          <p:cNvPr id="27" name="Graphic 26" descr="Shield Tick outline">
            <a:extLst>
              <a:ext uri="{FF2B5EF4-FFF2-40B4-BE49-F238E27FC236}">
                <a16:creationId xmlns:a16="http://schemas.microsoft.com/office/drawing/2014/main" id="{BF1794BB-B0A9-D349-7AF5-348DE1C075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5286" y="1945140"/>
            <a:ext cx="472719" cy="472719"/>
          </a:xfrm>
          <a:prstGeom prst="rect">
            <a:avLst/>
          </a:prstGeom>
        </p:spPr>
      </p:pic>
      <p:pic>
        <p:nvPicPr>
          <p:cNvPr id="29" name="Graphic 28" descr="Lock outline">
            <a:extLst>
              <a:ext uri="{FF2B5EF4-FFF2-40B4-BE49-F238E27FC236}">
                <a16:creationId xmlns:a16="http://schemas.microsoft.com/office/drawing/2014/main" id="{FEBC1F39-18CB-EC54-7481-E21B171B0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04333" y="1944932"/>
            <a:ext cx="472719" cy="472719"/>
          </a:xfrm>
          <a:prstGeom prst="rect">
            <a:avLst/>
          </a:prstGeom>
        </p:spPr>
      </p:pic>
      <p:pic>
        <p:nvPicPr>
          <p:cNvPr id="35" name="Graphic 34" descr="Court outline">
            <a:extLst>
              <a:ext uri="{FF2B5EF4-FFF2-40B4-BE49-F238E27FC236}">
                <a16:creationId xmlns:a16="http://schemas.microsoft.com/office/drawing/2014/main" id="{28B34302-C903-54F9-3B96-F8576BEF04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71696" y="1946981"/>
            <a:ext cx="469036" cy="469036"/>
          </a:xfrm>
          <a:prstGeom prst="rect">
            <a:avLst/>
          </a:prstGeom>
        </p:spPr>
      </p:pic>
      <p:sp>
        <p:nvSpPr>
          <p:cNvPr id="41" name="Rectangle: Rounded Corners 40">
            <a:extLst>
              <a:ext uri="{FF2B5EF4-FFF2-40B4-BE49-F238E27FC236}">
                <a16:creationId xmlns:a16="http://schemas.microsoft.com/office/drawing/2014/main" id="{A516A366-94E6-8A3B-9CE2-5FE3FD35E03E}"/>
              </a:ext>
            </a:extLst>
          </p:cNvPr>
          <p:cNvSpPr/>
          <p:nvPr/>
        </p:nvSpPr>
        <p:spPr>
          <a:xfrm>
            <a:off x="313675" y="2777496"/>
            <a:ext cx="5830491" cy="670040"/>
          </a:xfrm>
          <a:prstGeom prst="round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45720" rIns="4572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Consultations: Shingles, Impetigo, Sinusitis, Otitis Media, Infected Bites, Sore Throat and uncomplicated Urinary Tract Infections</a:t>
            </a:r>
          </a:p>
        </p:txBody>
      </p:sp>
      <p:sp>
        <p:nvSpPr>
          <p:cNvPr id="42" name="Freeform: Shape 5">
            <a:extLst>
              <a:ext uri="{FF2B5EF4-FFF2-40B4-BE49-F238E27FC236}">
                <a16:creationId xmlns:a16="http://schemas.microsoft.com/office/drawing/2014/main" id="{37A803EF-9207-E3AD-5A4C-F621AF8E35A7}"/>
              </a:ext>
            </a:extLst>
          </p:cNvPr>
          <p:cNvSpPr/>
          <p:nvPr/>
        </p:nvSpPr>
        <p:spPr>
          <a:xfrm>
            <a:off x="371547" y="3495186"/>
            <a:ext cx="5766011" cy="692235"/>
          </a:xfrm>
          <a:custGeom>
            <a:avLst/>
            <a:gdLst>
              <a:gd name="connsiteX0" fmla="*/ 0 w 5652950"/>
              <a:gd name="connsiteY0" fmla="*/ 0 h 2726443"/>
              <a:gd name="connsiteX1" fmla="*/ 5652950 w 5652950"/>
              <a:gd name="connsiteY1" fmla="*/ 0 h 2726443"/>
              <a:gd name="connsiteX2" fmla="*/ 5652950 w 5652950"/>
              <a:gd name="connsiteY2" fmla="*/ 2726443 h 2726443"/>
              <a:gd name="connsiteX3" fmla="*/ 0 w 5652950"/>
              <a:gd name="connsiteY3" fmla="*/ 2726443 h 2726443"/>
              <a:gd name="connsiteX4" fmla="*/ 0 w 5652950"/>
              <a:gd name="connsiteY4" fmla="*/ 0 h 2726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2950" h="2726443">
                <a:moveTo>
                  <a:pt x="0" y="0"/>
                </a:moveTo>
                <a:lnTo>
                  <a:pt x="5652950" y="0"/>
                </a:lnTo>
                <a:lnTo>
                  <a:pt x="5652950" y="2726443"/>
                </a:lnTo>
                <a:lnTo>
                  <a:pt x="0" y="2726443"/>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114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5563"/>
                </a:solidFill>
                <a:effectLst/>
                <a:uLnTx/>
                <a:uFillTx/>
                <a:latin typeface="Arial" panose="020B0604020202020204"/>
                <a:ea typeface="+mn-ea"/>
                <a:cs typeface="+mn-cs"/>
              </a:rPr>
              <a:t>Shift 7.7 million GP appointments to community pharmacies, where pharmacists safely supply antibiotics and antivirals</a:t>
            </a:r>
          </a:p>
        </p:txBody>
      </p:sp>
      <p:sp>
        <p:nvSpPr>
          <p:cNvPr id="44" name="Rectangle 43">
            <a:extLst>
              <a:ext uri="{FF2B5EF4-FFF2-40B4-BE49-F238E27FC236}">
                <a16:creationId xmlns:a16="http://schemas.microsoft.com/office/drawing/2014/main" id="{5DDC90B0-6A70-8F48-A8B8-067265DC374C}"/>
              </a:ext>
            </a:extLst>
          </p:cNvPr>
          <p:cNvSpPr/>
          <p:nvPr/>
        </p:nvSpPr>
        <p:spPr>
          <a:xfrm>
            <a:off x="7623178" y="4292056"/>
            <a:ext cx="4115939" cy="352278"/>
          </a:xfrm>
          <a:prstGeom prst="rect">
            <a:avLst/>
          </a:prstGeom>
          <a:noFill/>
        </p:spPr>
        <p:style>
          <a:lnRef idx="0">
            <a:schemeClr val="accent3">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hueOff val="0"/>
              <a:satOff val="0"/>
              <a:lumOff val="0"/>
              <a:alphaOff val="0"/>
            </a:schemeClr>
          </a:fontRef>
        </p:style>
        <p:txBody>
          <a:bodyPr lIns="91440" tIns="45720" rIns="91440" bIns="4572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mn-cs"/>
              </a:rPr>
              <a:t>Support Requirements</a:t>
            </a:r>
            <a:endParaRPr kumimoji="0" lang="en-GB" sz="1800" b="0" i="0" u="none" strike="noStrike" kern="1200" cap="none" spc="0" normalizeH="0" baseline="0" noProof="0">
              <a:ln>
                <a:noFill/>
              </a:ln>
              <a:solidFill>
                <a:srgbClr val="231F20">
                  <a:hueOff val="0"/>
                  <a:satOff val="0"/>
                  <a:lumOff val="0"/>
                  <a:alphaOff val="0"/>
                </a:srgbClr>
              </a:solidFill>
              <a:effectLst/>
              <a:uLnTx/>
              <a:uFillTx/>
              <a:latin typeface="Arial" panose="020B0604020202020204"/>
              <a:ea typeface="+mn-ea"/>
              <a:cs typeface="Arial" panose="020B0604020202020204"/>
            </a:endParaRPr>
          </a:p>
        </p:txBody>
      </p:sp>
      <p:sp>
        <p:nvSpPr>
          <p:cNvPr id="46" name="Rectangle: Rounded Corners 45">
            <a:extLst>
              <a:ext uri="{FF2B5EF4-FFF2-40B4-BE49-F238E27FC236}">
                <a16:creationId xmlns:a16="http://schemas.microsoft.com/office/drawing/2014/main" id="{DF644B90-88A1-F56D-6A77-F9BD2D0B2C8D}"/>
              </a:ext>
            </a:extLst>
          </p:cNvPr>
          <p:cNvSpPr/>
          <p:nvPr/>
        </p:nvSpPr>
        <p:spPr>
          <a:xfrm>
            <a:off x="6318618" y="2788218"/>
            <a:ext cx="5588783" cy="693865"/>
          </a:xfrm>
          <a:prstGeom prst="round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Blood Pressure Check Service and </a:t>
            </a:r>
            <a:b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Contraception Management Service</a:t>
            </a:r>
          </a:p>
        </p:txBody>
      </p:sp>
      <p:sp>
        <p:nvSpPr>
          <p:cNvPr id="6" name="Freeform: Shape 5">
            <a:extLst>
              <a:ext uri="{FF2B5EF4-FFF2-40B4-BE49-F238E27FC236}">
                <a16:creationId xmlns:a16="http://schemas.microsoft.com/office/drawing/2014/main" id="{14E596DC-AFE6-74E1-8815-535FD7E044CC}"/>
              </a:ext>
            </a:extLst>
          </p:cNvPr>
          <p:cNvSpPr/>
          <p:nvPr/>
        </p:nvSpPr>
        <p:spPr>
          <a:xfrm>
            <a:off x="6340668" y="3442834"/>
            <a:ext cx="5566733" cy="744588"/>
          </a:xfrm>
          <a:custGeom>
            <a:avLst/>
            <a:gdLst>
              <a:gd name="connsiteX0" fmla="*/ 0 w 5652950"/>
              <a:gd name="connsiteY0" fmla="*/ 0 h 2726443"/>
              <a:gd name="connsiteX1" fmla="*/ 5652950 w 5652950"/>
              <a:gd name="connsiteY1" fmla="*/ 0 h 2726443"/>
              <a:gd name="connsiteX2" fmla="*/ 5652950 w 5652950"/>
              <a:gd name="connsiteY2" fmla="*/ 2726443 h 2726443"/>
              <a:gd name="connsiteX3" fmla="*/ 0 w 5652950"/>
              <a:gd name="connsiteY3" fmla="*/ 2726443 h 2726443"/>
              <a:gd name="connsiteX4" fmla="*/ 0 w 5652950"/>
              <a:gd name="connsiteY4" fmla="*/ 0 h 2726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2950" h="2726443">
                <a:moveTo>
                  <a:pt x="0" y="0"/>
                </a:moveTo>
                <a:lnTo>
                  <a:pt x="5652950" y="0"/>
                </a:lnTo>
                <a:lnTo>
                  <a:pt x="5652950" y="2726443"/>
                </a:lnTo>
                <a:lnTo>
                  <a:pt x="0" y="2726443"/>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114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5563"/>
                </a:solidFill>
                <a:effectLst/>
                <a:uLnTx/>
                <a:uFillTx/>
                <a:latin typeface="Arial" panose="020B0604020202020204"/>
                <a:ea typeface="+mn-ea"/>
                <a:cs typeface="+mn-cs"/>
              </a:rPr>
              <a:t>Increase blood pressure checks from c1.4m to 2.5m every year</a:t>
            </a:r>
          </a:p>
          <a:p>
            <a:pPr marL="285750" marR="0" lvl="0" indent="-285750" algn="l" defTabSz="800100" rtl="0" eaLnBrk="1" fontAlgn="auto" latinLnBrk="0" hangingPunct="1">
              <a:lnSpc>
                <a:spcPct val="114000"/>
              </a:lnSpc>
              <a:spcBef>
                <a:spcPct val="0"/>
              </a:spcBef>
              <a:spcAft>
                <a:spcPct val="350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425563"/>
                </a:solidFill>
                <a:effectLst/>
                <a:uLnTx/>
                <a:uFillTx/>
                <a:latin typeface="Arial" panose="020B0604020202020204"/>
                <a:ea typeface="+mn-ea"/>
                <a:cs typeface="+mn-cs"/>
              </a:rPr>
              <a:t>0.5m women can get oral contraception from pharmacies</a:t>
            </a:r>
          </a:p>
        </p:txBody>
      </p:sp>
      <p:sp>
        <p:nvSpPr>
          <p:cNvPr id="7" name="TextBox 6">
            <a:extLst>
              <a:ext uri="{FF2B5EF4-FFF2-40B4-BE49-F238E27FC236}">
                <a16:creationId xmlns:a16="http://schemas.microsoft.com/office/drawing/2014/main" id="{E9871C8D-4620-7DD3-9F12-94A862F73C62}"/>
              </a:ext>
            </a:extLst>
          </p:cNvPr>
          <p:cNvSpPr txBox="1"/>
          <p:nvPr/>
        </p:nvSpPr>
        <p:spPr>
          <a:xfrm>
            <a:off x="2180620" y="4292056"/>
            <a:ext cx="344820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Digital Service Requirements</a:t>
            </a:r>
          </a:p>
        </p:txBody>
      </p:sp>
      <p:sp>
        <p:nvSpPr>
          <p:cNvPr id="13" name="Rectangle: Rounded Corners 12">
            <a:extLst>
              <a:ext uri="{FF2B5EF4-FFF2-40B4-BE49-F238E27FC236}">
                <a16:creationId xmlns:a16="http://schemas.microsoft.com/office/drawing/2014/main" id="{C2186214-98FB-680D-3662-2C978A747F35}"/>
              </a:ext>
            </a:extLst>
          </p:cNvPr>
          <p:cNvSpPr/>
          <p:nvPr/>
        </p:nvSpPr>
        <p:spPr>
          <a:xfrm>
            <a:off x="338141" y="4695591"/>
            <a:ext cx="3205675" cy="896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Access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Access medical history in GP patient record to support the consultation</a:t>
            </a:r>
          </a:p>
        </p:txBody>
      </p:sp>
      <p:sp>
        <p:nvSpPr>
          <p:cNvPr id="14" name="Rectangle: Rounded Corners 13">
            <a:extLst>
              <a:ext uri="{FF2B5EF4-FFF2-40B4-BE49-F238E27FC236}">
                <a16:creationId xmlns:a16="http://schemas.microsoft.com/office/drawing/2014/main" id="{2D88F71F-E472-9C69-032D-2F48671419D3}"/>
              </a:ext>
            </a:extLst>
          </p:cNvPr>
          <p:cNvSpPr/>
          <p:nvPr/>
        </p:nvSpPr>
        <p:spPr>
          <a:xfrm>
            <a:off x="3631566" y="4701944"/>
            <a:ext cx="3203675" cy="8832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Consultation Template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Capture details of the consultation (e.g. notes, outcomes, meds issued)</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15" name="Rectangle: Rounded Corners 14">
            <a:extLst>
              <a:ext uri="{FF2B5EF4-FFF2-40B4-BE49-F238E27FC236}">
                <a16:creationId xmlns:a16="http://schemas.microsoft.com/office/drawing/2014/main" id="{FC9255D3-A289-1319-6348-CF96092E572A}"/>
              </a:ext>
            </a:extLst>
          </p:cNvPr>
          <p:cNvSpPr/>
          <p:nvPr/>
        </p:nvSpPr>
        <p:spPr>
          <a:xfrm>
            <a:off x="312743" y="5700822"/>
            <a:ext cx="3205675" cy="9052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Update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Send post consultation reports back to GP systems to update the record</a:t>
            </a:r>
          </a:p>
        </p:txBody>
      </p:sp>
      <p:sp>
        <p:nvSpPr>
          <p:cNvPr id="19" name="Rectangle: Rounded Corners 18">
            <a:extLst>
              <a:ext uri="{FF2B5EF4-FFF2-40B4-BE49-F238E27FC236}">
                <a16:creationId xmlns:a16="http://schemas.microsoft.com/office/drawing/2014/main" id="{20395AD8-E9F8-8809-C761-54A8F65750D9}"/>
              </a:ext>
            </a:extLst>
          </p:cNvPr>
          <p:cNvSpPr/>
          <p:nvPr/>
        </p:nvSpPr>
        <p:spPr>
          <a:xfrm>
            <a:off x="3631566" y="5689256"/>
            <a:ext cx="3203674" cy="8854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Payment &amp; Data API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Dataflows to enable renumeration and national reporting on meds</a:t>
            </a:r>
          </a:p>
        </p:txBody>
      </p:sp>
      <p:pic>
        <p:nvPicPr>
          <p:cNvPr id="21" name="Graphic 20" descr="Teacher outline">
            <a:extLst>
              <a:ext uri="{FF2B5EF4-FFF2-40B4-BE49-F238E27FC236}">
                <a16:creationId xmlns:a16="http://schemas.microsoft.com/office/drawing/2014/main" id="{DDB2ADBE-DDEE-CCBB-F04D-C1A0C0BD53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23335" y="4830157"/>
            <a:ext cx="570826" cy="699820"/>
          </a:xfrm>
          <a:prstGeom prst="rect">
            <a:avLst/>
          </a:prstGeom>
        </p:spPr>
      </p:pic>
      <p:pic>
        <p:nvPicPr>
          <p:cNvPr id="26" name="Graphic 25" descr="CheckList with solid fill">
            <a:extLst>
              <a:ext uri="{FF2B5EF4-FFF2-40B4-BE49-F238E27FC236}">
                <a16:creationId xmlns:a16="http://schemas.microsoft.com/office/drawing/2014/main" id="{1BDFD382-7187-303D-76A9-E27FB6EB7F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54856" y="4906782"/>
            <a:ext cx="518867" cy="528161"/>
          </a:xfrm>
          <a:prstGeom prst="rect">
            <a:avLst/>
          </a:prstGeom>
        </p:spPr>
      </p:pic>
      <p:pic>
        <p:nvPicPr>
          <p:cNvPr id="30" name="Graphic 29" descr="Call centre outline">
            <a:extLst>
              <a:ext uri="{FF2B5EF4-FFF2-40B4-BE49-F238E27FC236}">
                <a16:creationId xmlns:a16="http://schemas.microsoft.com/office/drawing/2014/main" id="{85DA046F-8C8F-64D0-309C-053051F3843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98052" y="4906782"/>
            <a:ext cx="604115" cy="576238"/>
          </a:xfrm>
          <a:prstGeom prst="rect">
            <a:avLst/>
          </a:prstGeom>
        </p:spPr>
      </p:pic>
      <p:pic>
        <p:nvPicPr>
          <p:cNvPr id="36" name="Graphic 35" descr="Subtitles outline">
            <a:extLst>
              <a:ext uri="{FF2B5EF4-FFF2-40B4-BE49-F238E27FC236}">
                <a16:creationId xmlns:a16="http://schemas.microsoft.com/office/drawing/2014/main" id="{7DDC5A3A-9F7A-3A04-D09E-F30B9651BE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99822" y="4920825"/>
            <a:ext cx="700853" cy="719439"/>
          </a:xfrm>
          <a:prstGeom prst="rect">
            <a:avLst/>
          </a:prstGeom>
        </p:spPr>
      </p:pic>
      <p:sp>
        <p:nvSpPr>
          <p:cNvPr id="37" name="TextBox 36">
            <a:extLst>
              <a:ext uri="{FF2B5EF4-FFF2-40B4-BE49-F238E27FC236}">
                <a16:creationId xmlns:a16="http://schemas.microsoft.com/office/drawing/2014/main" id="{67EF8249-847E-6840-9890-EB6C323FA392}"/>
              </a:ext>
            </a:extLst>
          </p:cNvPr>
          <p:cNvSpPr txBox="1"/>
          <p:nvPr/>
        </p:nvSpPr>
        <p:spPr>
          <a:xfrm>
            <a:off x="7461499" y="5574167"/>
            <a:ext cx="7891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087"/>
                </a:solidFill>
                <a:effectLst/>
                <a:uLnTx/>
                <a:uFillTx/>
                <a:latin typeface="Arial" panose="020B0604020202020204"/>
                <a:ea typeface="+mn-ea"/>
                <a:cs typeface="+mn-cs"/>
              </a:rPr>
              <a:t>Staff Training</a:t>
            </a:r>
          </a:p>
        </p:txBody>
      </p:sp>
      <p:sp>
        <p:nvSpPr>
          <p:cNvPr id="38" name="TextBox 37">
            <a:extLst>
              <a:ext uri="{FF2B5EF4-FFF2-40B4-BE49-F238E27FC236}">
                <a16:creationId xmlns:a16="http://schemas.microsoft.com/office/drawing/2014/main" id="{17EBFC2D-FEC3-343B-EF1D-35FBB6DC01F9}"/>
              </a:ext>
            </a:extLst>
          </p:cNvPr>
          <p:cNvSpPr txBox="1"/>
          <p:nvPr/>
        </p:nvSpPr>
        <p:spPr>
          <a:xfrm>
            <a:off x="8490158" y="5619232"/>
            <a:ext cx="10699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087"/>
                </a:solidFill>
                <a:effectLst/>
                <a:uLnTx/>
                <a:uFillTx/>
                <a:latin typeface="Arial" panose="020B0604020202020204"/>
                <a:ea typeface="+mn-ea"/>
                <a:cs typeface="+mn-cs"/>
              </a:rPr>
              <a:t>Handbooks/ SOPs</a:t>
            </a:r>
          </a:p>
        </p:txBody>
      </p:sp>
      <p:sp>
        <p:nvSpPr>
          <p:cNvPr id="39" name="TextBox 38">
            <a:extLst>
              <a:ext uri="{FF2B5EF4-FFF2-40B4-BE49-F238E27FC236}">
                <a16:creationId xmlns:a16="http://schemas.microsoft.com/office/drawing/2014/main" id="{C454DFAB-3AF0-16F0-6976-03DE2BE79D2D}"/>
              </a:ext>
            </a:extLst>
          </p:cNvPr>
          <p:cNvSpPr txBox="1"/>
          <p:nvPr/>
        </p:nvSpPr>
        <p:spPr>
          <a:xfrm>
            <a:off x="9783124" y="5680244"/>
            <a:ext cx="10699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087"/>
                </a:solidFill>
                <a:effectLst/>
                <a:uLnTx/>
                <a:uFillTx/>
                <a:latin typeface="Arial" panose="020B0604020202020204"/>
                <a:ea typeface="+mn-ea"/>
                <a:cs typeface="+mn-cs"/>
              </a:rPr>
              <a:t>Helpdesk</a:t>
            </a:r>
          </a:p>
        </p:txBody>
      </p:sp>
      <p:sp>
        <p:nvSpPr>
          <p:cNvPr id="40" name="TextBox 39">
            <a:extLst>
              <a:ext uri="{FF2B5EF4-FFF2-40B4-BE49-F238E27FC236}">
                <a16:creationId xmlns:a16="http://schemas.microsoft.com/office/drawing/2014/main" id="{1C5DE666-FCDF-55DA-836A-6EDF6587BF93}"/>
              </a:ext>
            </a:extLst>
          </p:cNvPr>
          <p:cNvSpPr txBox="1"/>
          <p:nvPr/>
        </p:nvSpPr>
        <p:spPr>
          <a:xfrm>
            <a:off x="10883358" y="5626164"/>
            <a:ext cx="12868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087"/>
                </a:solidFill>
                <a:effectLst/>
                <a:uLnTx/>
                <a:uFillTx/>
                <a:latin typeface="Arial" panose="020B0604020202020204"/>
                <a:ea typeface="+mn-ea"/>
                <a:cs typeface="+mn-cs"/>
              </a:rPr>
              <a:t>Staff &amp; Patient Comms</a:t>
            </a:r>
          </a:p>
        </p:txBody>
      </p:sp>
      <p:sp>
        <p:nvSpPr>
          <p:cNvPr id="47" name="TextBox 46">
            <a:extLst>
              <a:ext uri="{FF2B5EF4-FFF2-40B4-BE49-F238E27FC236}">
                <a16:creationId xmlns:a16="http://schemas.microsoft.com/office/drawing/2014/main" id="{1881DE03-5C46-DF0C-8D26-D7DDB4FAD0D0}"/>
              </a:ext>
            </a:extLst>
          </p:cNvPr>
          <p:cNvSpPr txBox="1"/>
          <p:nvPr/>
        </p:nvSpPr>
        <p:spPr>
          <a:xfrm>
            <a:off x="9284158" y="2397426"/>
            <a:ext cx="7891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Safe</a:t>
            </a:r>
          </a:p>
        </p:txBody>
      </p:sp>
      <p:sp>
        <p:nvSpPr>
          <p:cNvPr id="48" name="TextBox 47">
            <a:extLst>
              <a:ext uri="{FF2B5EF4-FFF2-40B4-BE49-F238E27FC236}">
                <a16:creationId xmlns:a16="http://schemas.microsoft.com/office/drawing/2014/main" id="{837735CE-C7EE-D61C-0C33-D58446A2A467}"/>
              </a:ext>
            </a:extLst>
          </p:cNvPr>
          <p:cNvSpPr txBox="1"/>
          <p:nvPr/>
        </p:nvSpPr>
        <p:spPr>
          <a:xfrm>
            <a:off x="9930335" y="2397426"/>
            <a:ext cx="7891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Secure</a:t>
            </a:r>
          </a:p>
        </p:txBody>
      </p:sp>
      <p:sp>
        <p:nvSpPr>
          <p:cNvPr id="49" name="TextBox 48">
            <a:extLst>
              <a:ext uri="{FF2B5EF4-FFF2-40B4-BE49-F238E27FC236}">
                <a16:creationId xmlns:a16="http://schemas.microsoft.com/office/drawing/2014/main" id="{E12EF904-D13F-8D2D-A283-AAF650F0DEA1}"/>
              </a:ext>
            </a:extLst>
          </p:cNvPr>
          <p:cNvSpPr txBox="1"/>
          <p:nvPr/>
        </p:nvSpPr>
        <p:spPr>
          <a:xfrm>
            <a:off x="10589605" y="2397426"/>
            <a:ext cx="93848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Resilient</a:t>
            </a:r>
          </a:p>
        </p:txBody>
      </p:sp>
      <p:sp>
        <p:nvSpPr>
          <p:cNvPr id="50" name="TextBox 49">
            <a:extLst>
              <a:ext uri="{FF2B5EF4-FFF2-40B4-BE49-F238E27FC236}">
                <a16:creationId xmlns:a16="http://schemas.microsoft.com/office/drawing/2014/main" id="{F3EF3ECA-DDB3-7443-61C5-D3DE63D22892}"/>
              </a:ext>
            </a:extLst>
          </p:cNvPr>
          <p:cNvSpPr txBox="1"/>
          <p:nvPr/>
        </p:nvSpPr>
        <p:spPr>
          <a:xfrm>
            <a:off x="11318553" y="2395393"/>
            <a:ext cx="93848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Compliant</a:t>
            </a:r>
          </a:p>
        </p:txBody>
      </p:sp>
      <p:pic>
        <p:nvPicPr>
          <p:cNvPr id="20" name="Graphic 19" descr="Hammer1 outline">
            <a:extLst>
              <a:ext uri="{FF2B5EF4-FFF2-40B4-BE49-F238E27FC236}">
                <a16:creationId xmlns:a16="http://schemas.microsoft.com/office/drawing/2014/main" id="{23B10C2D-0055-4115-AAC8-20039630E1B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63073" y="1954311"/>
            <a:ext cx="538244" cy="538244"/>
          </a:xfrm>
          <a:prstGeom prst="rect">
            <a:avLst/>
          </a:prstGeom>
        </p:spPr>
      </p:pic>
      <p:sp>
        <p:nvSpPr>
          <p:cNvPr id="3" name="Rectangle: Rounded Corners 2">
            <a:extLst>
              <a:ext uri="{FF2B5EF4-FFF2-40B4-BE49-F238E27FC236}">
                <a16:creationId xmlns:a16="http://schemas.microsoft.com/office/drawing/2014/main" id="{C39577EF-ABD4-7601-02AA-8521431F35A3}"/>
              </a:ext>
            </a:extLst>
          </p:cNvPr>
          <p:cNvSpPr/>
          <p:nvPr/>
        </p:nvSpPr>
        <p:spPr>
          <a:xfrm>
            <a:off x="6351591" y="932794"/>
            <a:ext cx="1273169" cy="14621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10,500</a:t>
            </a:r>
          </a:p>
        </p:txBody>
      </p:sp>
    </p:spTree>
    <p:extLst>
      <p:ext uri="{BB962C8B-B14F-4D97-AF65-F5344CB8AC3E}">
        <p14:creationId xmlns:p14="http://schemas.microsoft.com/office/powerpoint/2010/main" val="2201000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F61AF-5ACB-09A1-0D0D-6DCDD4C6E7B6}"/>
              </a:ext>
            </a:extLst>
          </p:cNvPr>
          <p:cNvSpPr>
            <a:spLocks noGrp="1"/>
          </p:cNvSpPr>
          <p:nvPr>
            <p:ph type="body" sz="quarter" idx="13"/>
          </p:nvPr>
        </p:nvSpPr>
        <p:spPr>
          <a:xfrm>
            <a:off x="432000" y="1438294"/>
            <a:ext cx="11852242" cy="462017"/>
          </a:xfrm>
        </p:spPr>
        <p:txBody>
          <a:bodyPr anchor="t">
            <a:normAutofit fontScale="85000" lnSpcReduction="10000"/>
          </a:bodyPr>
          <a:lstStyle/>
          <a:p>
            <a:pPr>
              <a:lnSpc>
                <a:spcPct val="90000"/>
              </a:lnSpc>
              <a:spcAft>
                <a:spcPts val="600"/>
              </a:spcAft>
            </a:pPr>
            <a:r>
              <a:rPr lang="en-GB" sz="2000">
                <a:effectLst/>
              </a:rPr>
              <a:t>The fee structure for Pharmacy First will be as follows: </a:t>
            </a:r>
          </a:p>
          <a:p>
            <a:pPr>
              <a:lnSpc>
                <a:spcPct val="90000"/>
              </a:lnSpc>
              <a:spcAft>
                <a:spcPts val="600"/>
              </a:spcAft>
            </a:pPr>
            <a:endParaRPr lang="en-GB" sz="1500"/>
          </a:p>
        </p:txBody>
      </p:sp>
      <p:sp>
        <p:nvSpPr>
          <p:cNvPr id="4" name="Title 3">
            <a:extLst>
              <a:ext uri="{FF2B5EF4-FFF2-40B4-BE49-F238E27FC236}">
                <a16:creationId xmlns:a16="http://schemas.microsoft.com/office/drawing/2014/main" id="{52B30F37-8050-6315-9D9B-01D127B2739D}"/>
              </a:ext>
            </a:extLst>
          </p:cNvPr>
          <p:cNvSpPr>
            <a:spLocks noGrp="1"/>
          </p:cNvSpPr>
          <p:nvPr>
            <p:ph type="title"/>
          </p:nvPr>
        </p:nvSpPr>
        <p:spPr>
          <a:xfrm>
            <a:off x="432000" y="432000"/>
            <a:ext cx="11404154" cy="865186"/>
          </a:xfrm>
        </p:spPr>
        <p:txBody>
          <a:bodyPr anchor="ctr">
            <a:normAutofit/>
          </a:bodyPr>
          <a:lstStyle/>
          <a:p>
            <a:r>
              <a:rPr lang="en-GB"/>
              <a:t>Funding </a:t>
            </a:r>
          </a:p>
        </p:txBody>
      </p:sp>
      <p:graphicFrame>
        <p:nvGraphicFramePr>
          <p:cNvPr id="6" name="Content Placeholder 1">
            <a:extLst>
              <a:ext uri="{FF2B5EF4-FFF2-40B4-BE49-F238E27FC236}">
                <a16:creationId xmlns:a16="http://schemas.microsoft.com/office/drawing/2014/main" id="{5C8BA22C-6567-0E3B-72AA-61B27384CFE7}"/>
              </a:ext>
            </a:extLst>
          </p:cNvPr>
          <p:cNvGraphicFramePr>
            <a:graphicFrameLocks noGrp="1"/>
          </p:cNvGraphicFramePr>
          <p:nvPr>
            <p:ph idx="1"/>
            <p:extLst>
              <p:ext uri="{D42A27DB-BD31-4B8C-83A1-F6EECF244321}">
                <p14:modId xmlns:p14="http://schemas.microsoft.com/office/powerpoint/2010/main" val="1000184818"/>
              </p:ext>
            </p:extLst>
          </p:nvPr>
        </p:nvGraphicFramePr>
        <p:xfrm>
          <a:off x="432000" y="2041419"/>
          <a:ext cx="11088000" cy="415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386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33AE34-7F4E-4E6E-6E03-C6EF0D53A1F9}"/>
              </a:ext>
            </a:extLst>
          </p:cNvPr>
          <p:cNvSpPr>
            <a:spLocks noGrp="1"/>
          </p:cNvSpPr>
          <p:nvPr>
            <p:ph type="body" sz="quarter" idx="13"/>
          </p:nvPr>
        </p:nvSpPr>
        <p:spPr>
          <a:xfrm>
            <a:off x="432000" y="1577088"/>
            <a:ext cx="11050700" cy="462017"/>
          </a:xfrm>
        </p:spPr>
        <p:txBody>
          <a:bodyPr anchor="t">
            <a:normAutofit/>
          </a:bodyPr>
          <a:lstStyle/>
          <a:p>
            <a:pPr>
              <a:spcAft>
                <a:spcPts val="600"/>
              </a:spcAft>
            </a:pPr>
            <a:r>
              <a:rPr lang="en-GB"/>
              <a:t>Publication of: </a:t>
            </a:r>
          </a:p>
        </p:txBody>
      </p:sp>
      <p:sp>
        <p:nvSpPr>
          <p:cNvPr id="4" name="Title 3">
            <a:extLst>
              <a:ext uri="{FF2B5EF4-FFF2-40B4-BE49-F238E27FC236}">
                <a16:creationId xmlns:a16="http://schemas.microsoft.com/office/drawing/2014/main" id="{A4E192DC-8646-E77E-E740-4825B1C8C5E2}"/>
              </a:ext>
            </a:extLst>
          </p:cNvPr>
          <p:cNvSpPr>
            <a:spLocks noGrp="1"/>
          </p:cNvSpPr>
          <p:nvPr>
            <p:ph type="title"/>
          </p:nvPr>
        </p:nvSpPr>
        <p:spPr>
          <a:xfrm>
            <a:off x="432000" y="432000"/>
            <a:ext cx="11404154" cy="865186"/>
          </a:xfrm>
        </p:spPr>
        <p:txBody>
          <a:bodyPr anchor="ctr">
            <a:normAutofit/>
          </a:bodyPr>
          <a:lstStyle/>
          <a:p>
            <a:r>
              <a:rPr lang="en-GB"/>
              <a:t>Next Steps </a:t>
            </a:r>
          </a:p>
        </p:txBody>
      </p:sp>
      <p:graphicFrame>
        <p:nvGraphicFramePr>
          <p:cNvPr id="6" name="Content Placeholder 1">
            <a:extLst>
              <a:ext uri="{FF2B5EF4-FFF2-40B4-BE49-F238E27FC236}">
                <a16:creationId xmlns:a16="http://schemas.microsoft.com/office/drawing/2014/main" id="{6B518892-DCDA-32A7-3AC1-927A69D7B11D}"/>
              </a:ext>
            </a:extLst>
          </p:cNvPr>
          <p:cNvGraphicFramePr>
            <a:graphicFrameLocks noGrp="1"/>
          </p:cNvGraphicFramePr>
          <p:nvPr>
            <p:ph idx="1"/>
            <p:extLst>
              <p:ext uri="{D42A27DB-BD31-4B8C-83A1-F6EECF244321}">
                <p14:modId xmlns:p14="http://schemas.microsoft.com/office/powerpoint/2010/main" val="930569096"/>
              </p:ext>
            </p:extLst>
          </p:nvPr>
        </p:nvGraphicFramePr>
        <p:xfrm>
          <a:off x="845612" y="2312744"/>
          <a:ext cx="11088000" cy="270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900B298-E7A4-85E7-9974-016D641A08F3}"/>
              </a:ext>
            </a:extLst>
          </p:cNvPr>
          <p:cNvSpPr txBox="1"/>
          <p:nvPr/>
        </p:nvSpPr>
        <p:spPr>
          <a:xfrm>
            <a:off x="578338" y="4743938"/>
            <a:ext cx="11257816" cy="1200329"/>
          </a:xfrm>
          <a:prstGeom prst="rect">
            <a:avLst/>
          </a:prstGeom>
          <a:noFill/>
        </p:spPr>
        <p:txBody>
          <a:bodyPr wrap="square" rtlCol="0">
            <a:spAutoFit/>
          </a:bodyPr>
          <a:lstStyle/>
          <a:p>
            <a:r>
              <a:rPr lang="en-GB"/>
              <a:t>Note post call – Updated Service Specification &amp; PGDs for Contraception Service published at </a:t>
            </a:r>
            <a:r>
              <a:rPr lang="en-GB">
                <a:hlinkClick r:id="rId7"/>
              </a:rPr>
              <a:t>https://www.england.nhs.uk/publication/nhs-pharmacy-contraception-service/</a:t>
            </a:r>
            <a:r>
              <a:rPr lang="en-GB"/>
              <a:t> and Updated Service Specification for the Blood Pressure Check service published at </a:t>
            </a:r>
            <a:r>
              <a:rPr lang="en-GB">
                <a:hlinkClick r:id="rId8"/>
              </a:rPr>
              <a:t>https://www.england.nhs.uk/primary-care/pharmacy/nhs-community-pharmacy-bp-checks-and-hypertension-case-finding-advanced-service/</a:t>
            </a:r>
            <a:r>
              <a:rPr lang="en-GB"/>
              <a:t> </a:t>
            </a:r>
          </a:p>
        </p:txBody>
      </p:sp>
    </p:spTree>
    <p:extLst>
      <p:ext uri="{BB962C8B-B14F-4D97-AF65-F5344CB8AC3E}">
        <p14:creationId xmlns:p14="http://schemas.microsoft.com/office/powerpoint/2010/main" val="817542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9AA86-77E6-7BE0-12DF-4257B9974792}"/>
              </a:ext>
            </a:extLst>
          </p:cNvPr>
          <p:cNvSpPr>
            <a:spLocks noGrp="1"/>
          </p:cNvSpPr>
          <p:nvPr>
            <p:ph idx="1"/>
          </p:nvPr>
        </p:nvSpPr>
        <p:spPr>
          <a:xfrm>
            <a:off x="432000" y="1180123"/>
            <a:ext cx="11088000" cy="5047876"/>
          </a:xfrm>
        </p:spPr>
        <p:txBody>
          <a:bodyPr>
            <a:normAutofit/>
          </a:bodyPr>
          <a:lstStyle/>
          <a:p>
            <a:pPr marL="342900" indent="-342900">
              <a:buFont typeface="Arial" panose="020B0604020202020204" pitchFamily="34" charset="0"/>
              <a:buChar char="•"/>
            </a:pPr>
            <a:r>
              <a:rPr lang="en-GB"/>
              <a:t>NHS Announcement - </a:t>
            </a:r>
            <a:r>
              <a:rPr lang="en-GB">
                <a:hlinkClick r:id="rId2"/>
              </a:rPr>
              <a:t>NHS England » Pharmacy reforms to bring new services to the high street</a:t>
            </a:r>
            <a:endParaRPr lang="en-GB"/>
          </a:p>
          <a:p>
            <a:pPr marL="342900" indent="-342900">
              <a:buFont typeface="Arial" panose="020B0604020202020204" pitchFamily="34" charset="0"/>
              <a:buChar char="•"/>
            </a:pPr>
            <a:r>
              <a:rPr lang="en-GB"/>
              <a:t>Letter to Pharmacy Contractors - </a:t>
            </a:r>
            <a:r>
              <a:rPr lang="en-GB">
                <a:hlinkClick r:id="rId3"/>
              </a:rPr>
              <a:t>Pharmacy First letter to contractors - GOV.UK (www.gov.uk)</a:t>
            </a:r>
            <a:endParaRPr lang="en-GB"/>
          </a:p>
          <a:p>
            <a:pPr marL="342900" indent="-342900">
              <a:buFont typeface="Arial" panose="020B0604020202020204" pitchFamily="34" charset="0"/>
              <a:buChar char="•"/>
            </a:pPr>
            <a:r>
              <a:rPr lang="en-GB"/>
              <a:t>Briefing on Primary Care Bulletin on16 November</a:t>
            </a:r>
          </a:p>
          <a:p>
            <a:pPr marL="342900" indent="-342900">
              <a:buFont typeface="Arial" panose="020B0604020202020204" pitchFamily="34" charset="0"/>
              <a:buChar char="•"/>
            </a:pPr>
            <a:r>
              <a:rPr lang="en-GB"/>
              <a:t>Community Pharmacy England  - more details for pharmacy contractors at </a:t>
            </a:r>
            <a:r>
              <a:rPr lang="en-GB">
                <a:hlinkClick r:id="rId4"/>
              </a:rPr>
              <a:t>Pharmacy First service - Community Pharmacy England (cpe.org.uk)</a:t>
            </a:r>
            <a:endParaRPr lang="en-GB"/>
          </a:p>
          <a:p>
            <a:pPr marL="342900" indent="-342900">
              <a:buFont typeface="Arial" panose="020B0604020202020204" pitchFamily="34" charset="0"/>
              <a:buChar char="•"/>
            </a:pPr>
            <a:r>
              <a:rPr lang="en-GB"/>
              <a:t>CPE webinars for pharmacy contractors 27 &amp; 28 November</a:t>
            </a:r>
          </a:p>
          <a:p>
            <a:pPr marL="342900" indent="-342900">
              <a:buFont typeface="Arial" panose="020B0604020202020204" pitchFamily="34" charset="0"/>
              <a:buChar char="•"/>
            </a:pPr>
            <a:r>
              <a:rPr lang="en-GB"/>
              <a:t>Joint NHSE/CPE webinars on PF, BP &amp; OC in December &amp; January (total of 5)</a:t>
            </a:r>
          </a:p>
          <a:p>
            <a:pPr marL="342900" indent="-342900">
              <a:buFont typeface="Arial" panose="020B0604020202020204" pitchFamily="34" charset="0"/>
              <a:buChar char="•"/>
            </a:pPr>
            <a:r>
              <a:rPr lang="en-GB"/>
              <a:t>GP Webinar 7 December </a:t>
            </a:r>
            <a:r>
              <a:rPr lang="en-GB">
                <a:hlinkClick r:id="rId5"/>
              </a:rPr>
              <a:t>General Practice Webinar | NHS England Events</a:t>
            </a:r>
            <a:endParaRPr lang="en-GB"/>
          </a:p>
          <a:p>
            <a:pPr marL="342900" indent="-342900">
              <a:buFont typeface="Arial" panose="020B0604020202020204" pitchFamily="34" charset="0"/>
              <a:buChar char="•"/>
            </a:pPr>
            <a:r>
              <a:rPr lang="en-GB"/>
              <a:t>ICB Pharmacy Contract Managers &amp; CPCLs monthly meeting – 23 Nov 11-12:30</a:t>
            </a:r>
          </a:p>
          <a:p>
            <a:pPr marL="342900" indent="-342900">
              <a:buFont typeface="Arial" panose="020B0604020202020204" pitchFamily="34" charset="0"/>
              <a:buChar char="•"/>
            </a:pPr>
            <a:r>
              <a:rPr lang="en-GB"/>
              <a:t>Service finders for Contraception &amp; BP service </a:t>
            </a:r>
            <a:r>
              <a:rPr lang="en-GB">
                <a:hlinkClick r:id="rId6"/>
              </a:rPr>
              <a:t>Find a pharmacy that offers free blood pressure checks - NHS (www.nhs.uk)</a:t>
            </a:r>
            <a:endParaRPr lang="en-GB"/>
          </a:p>
        </p:txBody>
      </p:sp>
      <p:sp>
        <p:nvSpPr>
          <p:cNvPr id="4" name="Title 3">
            <a:extLst>
              <a:ext uri="{FF2B5EF4-FFF2-40B4-BE49-F238E27FC236}">
                <a16:creationId xmlns:a16="http://schemas.microsoft.com/office/drawing/2014/main" id="{94AEBF71-490A-7830-644F-8A1EDEDD2A7D}"/>
              </a:ext>
            </a:extLst>
          </p:cNvPr>
          <p:cNvSpPr>
            <a:spLocks noGrp="1"/>
          </p:cNvSpPr>
          <p:nvPr>
            <p:ph type="title"/>
          </p:nvPr>
        </p:nvSpPr>
        <p:spPr/>
        <p:txBody>
          <a:bodyPr/>
          <a:lstStyle/>
          <a:p>
            <a:r>
              <a:rPr lang="en-GB"/>
              <a:t>National Communications</a:t>
            </a:r>
          </a:p>
        </p:txBody>
      </p:sp>
    </p:spTree>
    <p:extLst>
      <p:ext uri="{BB962C8B-B14F-4D97-AF65-F5344CB8AC3E}">
        <p14:creationId xmlns:p14="http://schemas.microsoft.com/office/powerpoint/2010/main" val="3429595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A27842-757C-0332-C389-D28A92D6484A}"/>
              </a:ext>
            </a:extLst>
          </p:cNvPr>
          <p:cNvSpPr>
            <a:spLocks noGrp="1"/>
          </p:cNvSpPr>
          <p:nvPr>
            <p:ph type="body" sz="quarter" idx="14"/>
          </p:nvPr>
        </p:nvSpPr>
        <p:spPr/>
        <p:txBody>
          <a:bodyPr/>
          <a:lstStyle/>
          <a:p>
            <a:r>
              <a:rPr lang="en-GB"/>
              <a:t>Implementation</a:t>
            </a:r>
          </a:p>
        </p:txBody>
      </p:sp>
    </p:spTree>
    <p:extLst>
      <p:ext uri="{BB962C8B-B14F-4D97-AF65-F5344CB8AC3E}">
        <p14:creationId xmlns:p14="http://schemas.microsoft.com/office/powerpoint/2010/main" val="1572470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C8A919-4F72-FA0F-BD1F-1C73BD69ECB8}"/>
              </a:ext>
            </a:extLst>
          </p:cNvPr>
          <p:cNvSpPr>
            <a:spLocks noGrp="1"/>
          </p:cNvSpPr>
          <p:nvPr>
            <p:ph idx="1"/>
          </p:nvPr>
        </p:nvSpPr>
        <p:spPr>
          <a:xfrm>
            <a:off x="432000" y="963593"/>
            <a:ext cx="11404154" cy="5345767"/>
          </a:xfrm>
        </p:spPr>
        <p:txBody>
          <a:bodyPr>
            <a:normAutofit fontScale="92500" lnSpcReduction="10000"/>
          </a:bodyPr>
          <a:lstStyle/>
          <a:p>
            <a:pPr marL="342900" indent="-342900">
              <a:buFont typeface="Arial" panose="020B0604020202020204" pitchFamily="34" charset="0"/>
              <a:buChar char="•"/>
            </a:pPr>
            <a:r>
              <a:rPr lang="en-GB" sz="2400"/>
              <a:t>Is part of PCARP and therefore implementation of Pharmacy First and expanded BP &amp; Contraception level should be embedded within PCARP plans.</a:t>
            </a:r>
          </a:p>
          <a:p>
            <a:pPr marL="342900" indent="-342900">
              <a:buFont typeface="Arial" panose="020B0604020202020204" pitchFamily="34" charset="0"/>
              <a:buChar char="•"/>
            </a:pPr>
            <a:r>
              <a:rPr lang="en-GB" sz="2400"/>
              <a:t>To be delivered at a system level.</a:t>
            </a:r>
          </a:p>
          <a:p>
            <a:pPr marL="342900" indent="-342900">
              <a:buFont typeface="Arial" panose="020B0604020202020204" pitchFamily="34" charset="0"/>
              <a:buChar char="•"/>
            </a:pPr>
            <a:r>
              <a:rPr lang="en-GB" sz="2400"/>
              <a:t>Not just community pharmacy – includes range of stakeholders, including</a:t>
            </a:r>
          </a:p>
          <a:p>
            <a:pPr marL="1028700" lvl="1" indent="-342900"/>
            <a:r>
              <a:rPr lang="en-GB" sz="2400"/>
              <a:t>ICB Heads of Primary Care, Primary Care &amp; PCARP teams</a:t>
            </a:r>
          </a:p>
          <a:p>
            <a:pPr marL="1028700" lvl="1" indent="-342900"/>
            <a:r>
              <a:rPr lang="en-GB" sz="2400"/>
              <a:t>ICB Chief Pharmacists, CPCLs &amp; Meds Op teams</a:t>
            </a:r>
          </a:p>
          <a:p>
            <a:pPr marL="1028700" lvl="1" indent="-342900"/>
            <a:r>
              <a:rPr lang="en-GB" sz="2400"/>
              <a:t>ICB Pharmacy Commissioning team</a:t>
            </a:r>
          </a:p>
          <a:p>
            <a:pPr marL="1028700" lvl="1" indent="-342900"/>
            <a:r>
              <a:rPr lang="en-GB" sz="2400"/>
              <a:t>ICB Digital Leads</a:t>
            </a:r>
          </a:p>
          <a:p>
            <a:pPr marL="1028700" lvl="1" indent="-342900"/>
            <a:r>
              <a:rPr lang="en-GB" sz="2400"/>
              <a:t>ICB IUC teams</a:t>
            </a:r>
          </a:p>
          <a:p>
            <a:pPr marL="1028700" lvl="1" indent="-342900"/>
            <a:r>
              <a:rPr lang="en-GB" sz="2400"/>
              <a:t>LPCs &amp; LMCs</a:t>
            </a:r>
          </a:p>
          <a:p>
            <a:pPr marL="1028700" lvl="1" indent="-342900"/>
            <a:r>
              <a:rPr lang="en-GB" sz="2400"/>
              <a:t>Public Health teams</a:t>
            </a:r>
          </a:p>
          <a:p>
            <a:pPr marL="1028700" lvl="1" indent="-342900"/>
            <a:r>
              <a:rPr lang="en-GB" sz="2400"/>
              <a:t>111 Providers</a:t>
            </a:r>
          </a:p>
          <a:p>
            <a:pPr marL="1028700" lvl="1" indent="-342900"/>
            <a:r>
              <a:rPr lang="en-GB" sz="2400"/>
              <a:t>ICB Communications Teams</a:t>
            </a:r>
          </a:p>
          <a:p>
            <a:pPr marL="1028700" lvl="1" indent="-342900"/>
            <a:r>
              <a:rPr lang="en-GB" sz="2400"/>
              <a:t>Regional teams, including Digital First, Pharmacy &amp; Meds Op, Primary Care, DoS, IUC, Work, Training &amp; Education (former HEE)</a:t>
            </a:r>
          </a:p>
        </p:txBody>
      </p:sp>
      <p:sp>
        <p:nvSpPr>
          <p:cNvPr id="4" name="Title 3">
            <a:extLst>
              <a:ext uri="{FF2B5EF4-FFF2-40B4-BE49-F238E27FC236}">
                <a16:creationId xmlns:a16="http://schemas.microsoft.com/office/drawing/2014/main" id="{A52D2BD9-B562-A596-DB5F-86BD51471378}"/>
              </a:ext>
            </a:extLst>
          </p:cNvPr>
          <p:cNvSpPr>
            <a:spLocks noGrp="1"/>
          </p:cNvSpPr>
          <p:nvPr>
            <p:ph type="title"/>
          </p:nvPr>
        </p:nvSpPr>
        <p:spPr>
          <a:xfrm>
            <a:off x="432000" y="269440"/>
            <a:ext cx="11404154" cy="865186"/>
          </a:xfrm>
        </p:spPr>
        <p:txBody>
          <a:bodyPr/>
          <a:lstStyle/>
          <a:p>
            <a:r>
              <a:rPr lang="en-GB"/>
              <a:t>Part of PCARP</a:t>
            </a:r>
          </a:p>
        </p:txBody>
      </p:sp>
    </p:spTree>
    <p:extLst>
      <p:ext uri="{BB962C8B-B14F-4D97-AF65-F5344CB8AC3E}">
        <p14:creationId xmlns:p14="http://schemas.microsoft.com/office/powerpoint/2010/main" val="2369366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A137-64D6-F54C-B4BA-3F030D572A34}"/>
              </a:ext>
            </a:extLst>
          </p:cNvPr>
          <p:cNvSpPr>
            <a:spLocks noGrp="1"/>
          </p:cNvSpPr>
          <p:nvPr>
            <p:ph type="title"/>
          </p:nvPr>
        </p:nvSpPr>
        <p:spPr/>
        <p:txBody>
          <a:bodyPr/>
          <a:lstStyle/>
          <a:p>
            <a:r>
              <a:rPr lang="en-US"/>
              <a:t>Challenges</a:t>
            </a:r>
          </a:p>
        </p:txBody>
      </p:sp>
      <p:sp>
        <p:nvSpPr>
          <p:cNvPr id="6" name="Text Placeholder 5">
            <a:extLst>
              <a:ext uri="{FF2B5EF4-FFF2-40B4-BE49-F238E27FC236}">
                <a16:creationId xmlns:a16="http://schemas.microsoft.com/office/drawing/2014/main" id="{5EB018A7-EC47-8942-A6EF-E90B5A4526B5}"/>
              </a:ext>
            </a:extLst>
          </p:cNvPr>
          <p:cNvSpPr>
            <a:spLocks noGrp="1"/>
          </p:cNvSpPr>
          <p:nvPr>
            <p:ph type="body" sz="quarter" idx="18"/>
          </p:nvPr>
        </p:nvSpPr>
        <p:spPr/>
        <p:txBody>
          <a:bodyPr/>
          <a:lstStyle/>
          <a:p>
            <a:r>
              <a:rPr lang="en-GB"/>
              <a:t>Community Pharmacy</a:t>
            </a:r>
          </a:p>
        </p:txBody>
      </p:sp>
      <p:sp>
        <p:nvSpPr>
          <p:cNvPr id="3" name="Text Placeholder 2">
            <a:extLst>
              <a:ext uri="{FF2B5EF4-FFF2-40B4-BE49-F238E27FC236}">
                <a16:creationId xmlns:a16="http://schemas.microsoft.com/office/drawing/2014/main" id="{7D5DC6DE-4CC6-384C-9943-60C1476E4858}"/>
              </a:ext>
            </a:extLst>
          </p:cNvPr>
          <p:cNvSpPr>
            <a:spLocks noGrp="1"/>
          </p:cNvSpPr>
          <p:nvPr>
            <p:ph type="body" sz="quarter" idx="13"/>
          </p:nvPr>
        </p:nvSpPr>
        <p:spPr/>
        <p:txBody>
          <a:bodyPr/>
          <a:lstStyle/>
          <a:p>
            <a:r>
              <a:rPr lang="en-GB" sz="1600"/>
              <a:t>Very tight timeframes</a:t>
            </a:r>
          </a:p>
          <a:p>
            <a:r>
              <a:rPr lang="en-GB" sz="1600"/>
              <a:t>Pharmacy workforce already stretched</a:t>
            </a:r>
          </a:p>
          <a:p>
            <a:r>
              <a:rPr lang="en-GB" sz="1600"/>
              <a:t>Winter pressures</a:t>
            </a:r>
          </a:p>
          <a:p>
            <a:r>
              <a:rPr lang="en-GB" sz="1600"/>
              <a:t>Difficulties in recruitment</a:t>
            </a:r>
          </a:p>
          <a:p>
            <a:r>
              <a:rPr lang="en-GB" sz="1600"/>
              <a:t>Locum staff</a:t>
            </a:r>
          </a:p>
          <a:p>
            <a:r>
              <a:rPr lang="en-GB" sz="1600"/>
              <a:t>Overall funding pressures – closures of pharmacies</a:t>
            </a:r>
          </a:p>
          <a:p>
            <a:r>
              <a:rPr lang="en-GB" sz="1600"/>
              <a:t>New IT</a:t>
            </a:r>
          </a:p>
          <a:p>
            <a:endParaRPr lang="en-GB"/>
          </a:p>
        </p:txBody>
      </p:sp>
      <p:sp>
        <p:nvSpPr>
          <p:cNvPr id="7" name="Text Placeholder 6">
            <a:extLst>
              <a:ext uri="{FF2B5EF4-FFF2-40B4-BE49-F238E27FC236}">
                <a16:creationId xmlns:a16="http://schemas.microsoft.com/office/drawing/2014/main" id="{A983FF70-DFB8-F145-93C9-D17691DBFFBF}"/>
              </a:ext>
            </a:extLst>
          </p:cNvPr>
          <p:cNvSpPr>
            <a:spLocks noGrp="1"/>
          </p:cNvSpPr>
          <p:nvPr>
            <p:ph type="body" sz="quarter" idx="19"/>
          </p:nvPr>
        </p:nvSpPr>
        <p:spPr/>
        <p:txBody>
          <a:bodyPr/>
          <a:lstStyle/>
          <a:p>
            <a:r>
              <a:rPr lang="en-GB"/>
              <a:t>Referrers</a:t>
            </a:r>
          </a:p>
        </p:txBody>
      </p:sp>
      <p:sp>
        <p:nvSpPr>
          <p:cNvPr id="4" name="Text Placeholder 3">
            <a:extLst>
              <a:ext uri="{FF2B5EF4-FFF2-40B4-BE49-F238E27FC236}">
                <a16:creationId xmlns:a16="http://schemas.microsoft.com/office/drawing/2014/main" id="{21F0801A-07C5-2C40-A3F1-CAD1B3CCBB94}"/>
              </a:ext>
            </a:extLst>
          </p:cNvPr>
          <p:cNvSpPr>
            <a:spLocks noGrp="1"/>
          </p:cNvSpPr>
          <p:nvPr>
            <p:ph type="body" sz="quarter" idx="14"/>
          </p:nvPr>
        </p:nvSpPr>
        <p:spPr/>
        <p:txBody>
          <a:bodyPr/>
          <a:lstStyle/>
          <a:p>
            <a:r>
              <a:rPr lang="en-GB"/>
              <a:t>GP, 111, U&amp;EC</a:t>
            </a:r>
          </a:p>
          <a:p>
            <a:r>
              <a:rPr lang="en-GB"/>
              <a:t>Very tight timeframes</a:t>
            </a:r>
          </a:p>
          <a:p>
            <a:r>
              <a:rPr lang="en-GB"/>
              <a:t>Variable referral rates into CPCS</a:t>
            </a:r>
          </a:p>
          <a:p>
            <a:r>
              <a:rPr lang="en-GB"/>
              <a:t>Understanding of &amp; Confidence in services</a:t>
            </a:r>
          </a:p>
          <a:p>
            <a:r>
              <a:rPr lang="en-GB"/>
              <a:t>Winter pressures</a:t>
            </a:r>
          </a:p>
          <a:p>
            <a:r>
              <a:rPr lang="en-GB"/>
              <a:t>Overall funding pressures</a:t>
            </a:r>
          </a:p>
          <a:p>
            <a:r>
              <a:rPr lang="en-GB"/>
              <a:t>New IT</a:t>
            </a:r>
          </a:p>
          <a:p>
            <a:endParaRPr lang="en-GB"/>
          </a:p>
        </p:txBody>
      </p:sp>
      <p:sp>
        <p:nvSpPr>
          <p:cNvPr id="8" name="Text Placeholder 7">
            <a:extLst>
              <a:ext uri="{FF2B5EF4-FFF2-40B4-BE49-F238E27FC236}">
                <a16:creationId xmlns:a16="http://schemas.microsoft.com/office/drawing/2014/main" id="{1353759B-04B1-CF45-8571-FA22CC6702C6}"/>
              </a:ext>
            </a:extLst>
          </p:cNvPr>
          <p:cNvSpPr>
            <a:spLocks noGrp="1"/>
          </p:cNvSpPr>
          <p:nvPr>
            <p:ph type="body" sz="quarter" idx="20"/>
          </p:nvPr>
        </p:nvSpPr>
        <p:spPr/>
        <p:txBody>
          <a:bodyPr/>
          <a:lstStyle/>
          <a:p>
            <a:r>
              <a:rPr lang="en-GB"/>
              <a:t>Others</a:t>
            </a:r>
          </a:p>
        </p:txBody>
      </p:sp>
      <p:sp>
        <p:nvSpPr>
          <p:cNvPr id="5" name="Text Placeholder 4">
            <a:extLst>
              <a:ext uri="{FF2B5EF4-FFF2-40B4-BE49-F238E27FC236}">
                <a16:creationId xmlns:a16="http://schemas.microsoft.com/office/drawing/2014/main" id="{FC870246-F5B2-0444-9560-50AA6A44115A}"/>
              </a:ext>
            </a:extLst>
          </p:cNvPr>
          <p:cNvSpPr>
            <a:spLocks noGrp="1"/>
          </p:cNvSpPr>
          <p:nvPr>
            <p:ph type="body" sz="quarter" idx="15"/>
          </p:nvPr>
        </p:nvSpPr>
        <p:spPr/>
        <p:txBody>
          <a:bodyPr/>
          <a:lstStyle/>
          <a:p>
            <a:r>
              <a:rPr lang="en-GB"/>
              <a:t>Digital</a:t>
            </a:r>
          </a:p>
          <a:p>
            <a:pPr marL="285750" indent="-285750">
              <a:buFont typeface="Arial" panose="020B0604020202020204" pitchFamily="34" charset="0"/>
              <a:buChar char="•"/>
            </a:pPr>
            <a:r>
              <a:rPr lang="en-GB"/>
              <a:t>National Testing &amp; Delivery</a:t>
            </a:r>
          </a:p>
          <a:p>
            <a:pPr marL="285750" indent="-285750">
              <a:buFont typeface="Arial" panose="020B0604020202020204" pitchFamily="34" charset="0"/>
              <a:buChar char="•"/>
            </a:pPr>
            <a:r>
              <a:rPr lang="en-GB"/>
              <a:t>Implementation</a:t>
            </a:r>
          </a:p>
          <a:p>
            <a:r>
              <a:rPr lang="en-GB"/>
              <a:t>Training</a:t>
            </a:r>
          </a:p>
          <a:p>
            <a:r>
              <a:rPr lang="en-GB"/>
              <a:t>Communications</a:t>
            </a:r>
          </a:p>
          <a:p>
            <a:r>
              <a:rPr lang="en-GB"/>
              <a:t>Public – understanding, expectations &amp; experience</a:t>
            </a:r>
          </a:p>
          <a:p>
            <a:endParaRPr lang="en-GB"/>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76105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2E4DB1-C593-489C-E1E5-140A774821A3}"/>
              </a:ext>
            </a:extLst>
          </p:cNvPr>
          <p:cNvSpPr>
            <a:spLocks noGrp="1"/>
          </p:cNvSpPr>
          <p:nvPr>
            <p:ph idx="1"/>
          </p:nvPr>
        </p:nvSpPr>
        <p:spPr>
          <a:xfrm>
            <a:off x="432000" y="1156677"/>
            <a:ext cx="11012644" cy="4275016"/>
          </a:xfrm>
        </p:spPr>
        <p:txBody>
          <a:bodyPr>
            <a:normAutofit lnSpcReduction="10000"/>
          </a:bodyPr>
          <a:lstStyle/>
          <a:p>
            <a:pPr marL="342900" indent="-342900">
              <a:buFont typeface="Arial" panose="020B0604020202020204" pitchFamily="34" charset="0"/>
              <a:buChar char="•"/>
            </a:pPr>
            <a:r>
              <a:rPr lang="en-GB"/>
              <a:t>Record &amp; Introduction</a:t>
            </a:r>
          </a:p>
          <a:p>
            <a:pPr marL="342900" indent="-342900">
              <a:buFont typeface="Arial" panose="020B0604020202020204" pitchFamily="34" charset="0"/>
              <a:buChar char="•"/>
            </a:pPr>
            <a:r>
              <a:rPr lang="en-GB"/>
              <a:t>Background</a:t>
            </a:r>
          </a:p>
          <a:p>
            <a:pPr marL="342900" indent="-342900">
              <a:buFont typeface="Arial" panose="020B0604020202020204" pitchFamily="34" charset="0"/>
              <a:buChar char="•"/>
            </a:pPr>
            <a:r>
              <a:rPr lang="en-GB"/>
              <a:t>Launch Dates</a:t>
            </a:r>
          </a:p>
          <a:p>
            <a:pPr marL="342900" indent="-342900">
              <a:buFont typeface="Arial" panose="020B0604020202020204" pitchFamily="34" charset="0"/>
              <a:buChar char="•"/>
            </a:pPr>
            <a:r>
              <a:rPr lang="en-GB"/>
              <a:t>Contraception &amp; Blood Pressure Services</a:t>
            </a:r>
          </a:p>
          <a:p>
            <a:pPr marL="342900" indent="-342900">
              <a:buFont typeface="Arial" panose="020B0604020202020204" pitchFamily="34" charset="0"/>
              <a:buChar char="•"/>
            </a:pPr>
            <a:r>
              <a:rPr lang="en-GB"/>
              <a:t>Pharmacy First</a:t>
            </a:r>
          </a:p>
          <a:p>
            <a:pPr marL="342900" indent="-342900">
              <a:buFont typeface="Arial" panose="020B0604020202020204" pitchFamily="34" charset="0"/>
              <a:buChar char="•"/>
            </a:pPr>
            <a:r>
              <a:rPr lang="en-GB"/>
              <a:t>Digital deliveries</a:t>
            </a:r>
          </a:p>
          <a:p>
            <a:pPr marL="342900" indent="-342900">
              <a:buFont typeface="Arial" panose="020B0604020202020204" pitchFamily="34" charset="0"/>
              <a:buChar char="•"/>
            </a:pPr>
            <a:r>
              <a:rPr lang="en-GB"/>
              <a:t>Funding</a:t>
            </a:r>
          </a:p>
          <a:p>
            <a:pPr marL="342900" indent="-342900">
              <a:buFont typeface="Arial" panose="020B0604020202020204" pitchFamily="34" charset="0"/>
              <a:buChar char="•"/>
            </a:pPr>
            <a:r>
              <a:rPr lang="en-GB"/>
              <a:t>National next steps &amp; communications</a:t>
            </a:r>
          </a:p>
          <a:p>
            <a:pPr marL="342900" indent="-342900">
              <a:buFont typeface="Arial" panose="020B0604020202020204" pitchFamily="34" charset="0"/>
              <a:buChar char="•"/>
            </a:pPr>
            <a:r>
              <a:rPr lang="en-GB"/>
              <a:t>Implementation</a:t>
            </a:r>
          </a:p>
          <a:p>
            <a:pPr marL="342900" indent="-342900">
              <a:buFont typeface="Arial" panose="020B0604020202020204" pitchFamily="34" charset="0"/>
              <a:buChar char="•"/>
            </a:pPr>
            <a:r>
              <a:rPr lang="en-GB"/>
              <a:t>Discussion, next steps in London</a:t>
            </a:r>
          </a:p>
          <a:p>
            <a:pPr marL="342900" indent="-342900">
              <a:buFont typeface="Arial" panose="020B0604020202020204" pitchFamily="34" charset="0"/>
              <a:buChar char="•"/>
            </a:pPr>
            <a:r>
              <a:rPr lang="en-GB"/>
              <a:t>Q&amp;As</a:t>
            </a:r>
          </a:p>
          <a:p>
            <a:endParaRPr lang="en-GB"/>
          </a:p>
          <a:p>
            <a:pPr marL="342900" indent="-342900">
              <a:buFont typeface="Arial" panose="020B0604020202020204" pitchFamily="34" charset="0"/>
              <a:buChar char="•"/>
            </a:pPr>
            <a:endParaRPr lang="en-GB"/>
          </a:p>
        </p:txBody>
      </p:sp>
      <p:sp>
        <p:nvSpPr>
          <p:cNvPr id="3" name="Text Placeholder 2">
            <a:extLst>
              <a:ext uri="{FF2B5EF4-FFF2-40B4-BE49-F238E27FC236}">
                <a16:creationId xmlns:a16="http://schemas.microsoft.com/office/drawing/2014/main" id="{5EC1F1C9-B507-E4AB-70D3-F27A138E20C9}"/>
              </a:ext>
            </a:extLst>
          </p:cNvPr>
          <p:cNvSpPr>
            <a:spLocks noGrp="1"/>
          </p:cNvSpPr>
          <p:nvPr>
            <p:ph type="body" sz="quarter" idx="13"/>
          </p:nvPr>
        </p:nvSpPr>
        <p:spPr>
          <a:xfrm>
            <a:off x="252246" y="5221052"/>
            <a:ext cx="11012644" cy="865186"/>
          </a:xfrm>
        </p:spPr>
        <p:txBody>
          <a:bodyPr/>
          <a:lstStyle/>
          <a:p>
            <a:r>
              <a:rPr lang="en-GB" sz="2000"/>
              <a:t>CAVEAT – this event is an overview to support discussions on implementation rather than covering operational elements &amp; funding. Lots available on websites (see links) and more detail to come.</a:t>
            </a:r>
          </a:p>
        </p:txBody>
      </p:sp>
      <p:sp>
        <p:nvSpPr>
          <p:cNvPr id="4" name="Title 3">
            <a:extLst>
              <a:ext uri="{FF2B5EF4-FFF2-40B4-BE49-F238E27FC236}">
                <a16:creationId xmlns:a16="http://schemas.microsoft.com/office/drawing/2014/main" id="{46FEDCA2-3A05-423B-031D-DC889B398ABD}"/>
              </a:ext>
            </a:extLst>
          </p:cNvPr>
          <p:cNvSpPr>
            <a:spLocks noGrp="1"/>
          </p:cNvSpPr>
          <p:nvPr>
            <p:ph type="title"/>
          </p:nvPr>
        </p:nvSpPr>
        <p:spPr/>
        <p:txBody>
          <a:bodyPr/>
          <a:lstStyle/>
          <a:p>
            <a:r>
              <a:rPr lang="en-GB"/>
              <a:t>Agenda</a:t>
            </a:r>
          </a:p>
        </p:txBody>
      </p:sp>
    </p:spTree>
    <p:extLst>
      <p:ext uri="{BB962C8B-B14F-4D97-AF65-F5344CB8AC3E}">
        <p14:creationId xmlns:p14="http://schemas.microsoft.com/office/powerpoint/2010/main" val="3209013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00371-CD68-214C-AAC6-84E759520730}"/>
              </a:ext>
            </a:extLst>
          </p:cNvPr>
          <p:cNvSpPr>
            <a:spLocks noGrp="1"/>
          </p:cNvSpPr>
          <p:nvPr>
            <p:ph type="title"/>
          </p:nvPr>
        </p:nvSpPr>
        <p:spPr/>
        <p:txBody>
          <a:bodyPr>
            <a:normAutofit/>
          </a:bodyPr>
          <a:lstStyle/>
          <a:p>
            <a:r>
              <a:rPr lang="en-GB" sz="3200"/>
              <a:t>Mitigations – London Community Pharmacies do deliver</a:t>
            </a:r>
          </a:p>
        </p:txBody>
      </p:sp>
      <p:pic>
        <p:nvPicPr>
          <p:cNvPr id="11" name="Picture 10" descr="Map marker icon">
            <a:extLst>
              <a:ext uri="{FF2B5EF4-FFF2-40B4-BE49-F238E27FC236}">
                <a16:creationId xmlns:a16="http://schemas.microsoft.com/office/drawing/2014/main" id="{2228BC51-E443-B012-3C9E-0244C0C79F85}"/>
              </a:ext>
            </a:extLst>
          </p:cNvPr>
          <p:cNvPicPr>
            <a:picLocks noChangeAspect="1"/>
          </p:cNvPicPr>
          <p:nvPr/>
        </p:nvPicPr>
        <p:blipFill>
          <a:blip r:embed="rId3"/>
          <a:stretch>
            <a:fillRect/>
          </a:stretch>
        </p:blipFill>
        <p:spPr>
          <a:xfrm>
            <a:off x="1672298" y="1127727"/>
            <a:ext cx="1044820" cy="1044820"/>
          </a:xfrm>
          <a:prstGeom prst="rect">
            <a:avLst/>
          </a:prstGeom>
        </p:spPr>
      </p:pic>
      <p:sp>
        <p:nvSpPr>
          <p:cNvPr id="2" name="Text Placeholder 1">
            <a:extLst>
              <a:ext uri="{FF2B5EF4-FFF2-40B4-BE49-F238E27FC236}">
                <a16:creationId xmlns:a16="http://schemas.microsoft.com/office/drawing/2014/main" id="{11718104-603A-DA4F-963D-40219693A1D0}"/>
              </a:ext>
            </a:extLst>
          </p:cNvPr>
          <p:cNvSpPr>
            <a:spLocks noGrp="1"/>
          </p:cNvSpPr>
          <p:nvPr>
            <p:ph type="body" sz="quarter" idx="13"/>
          </p:nvPr>
        </p:nvSpPr>
        <p:spPr/>
        <p:txBody>
          <a:bodyPr/>
          <a:lstStyle/>
          <a:p>
            <a:r>
              <a:rPr lang="en-GB"/>
              <a:t>1775 community pharmacies providing NHS services (approx. 1600 CPCS)</a:t>
            </a:r>
          </a:p>
        </p:txBody>
      </p:sp>
      <p:pic>
        <p:nvPicPr>
          <p:cNvPr id="12" name="Picture 11" descr="Continuous development icon">
            <a:extLst>
              <a:ext uri="{FF2B5EF4-FFF2-40B4-BE49-F238E27FC236}">
                <a16:creationId xmlns:a16="http://schemas.microsoft.com/office/drawing/2014/main" id="{9CBF551C-A115-56C9-6CBE-3B9FD144CD4B}"/>
              </a:ext>
            </a:extLst>
          </p:cNvPr>
          <p:cNvPicPr>
            <a:picLocks noChangeAspect="1"/>
          </p:cNvPicPr>
          <p:nvPr/>
        </p:nvPicPr>
        <p:blipFill>
          <a:blip r:embed="rId4"/>
          <a:stretch>
            <a:fillRect/>
          </a:stretch>
        </p:blipFill>
        <p:spPr>
          <a:xfrm>
            <a:off x="5573590" y="1127727"/>
            <a:ext cx="1044820" cy="1044820"/>
          </a:xfrm>
          <a:prstGeom prst="rect">
            <a:avLst/>
          </a:prstGeom>
        </p:spPr>
      </p:pic>
      <p:sp>
        <p:nvSpPr>
          <p:cNvPr id="3" name="Text Placeholder 2">
            <a:extLst>
              <a:ext uri="{FF2B5EF4-FFF2-40B4-BE49-F238E27FC236}">
                <a16:creationId xmlns:a16="http://schemas.microsoft.com/office/drawing/2014/main" id="{C5466B15-0A75-6849-A48C-5A724D473E84}"/>
              </a:ext>
            </a:extLst>
          </p:cNvPr>
          <p:cNvSpPr>
            <a:spLocks noGrp="1"/>
          </p:cNvSpPr>
          <p:nvPr>
            <p:ph type="body" sz="quarter" idx="14"/>
          </p:nvPr>
        </p:nvSpPr>
        <p:spPr/>
        <p:txBody>
          <a:bodyPr/>
          <a:lstStyle/>
          <a:p>
            <a:r>
              <a:rPr lang="en-GB" b="1" u="sng"/>
              <a:t>149 million </a:t>
            </a:r>
            <a:r>
              <a:rPr lang="en-GB"/>
              <a:t>prescription items dispensed in 2022/23 (5.7% increase)</a:t>
            </a:r>
          </a:p>
        </p:txBody>
      </p:sp>
      <p:pic>
        <p:nvPicPr>
          <p:cNvPr id="13" name="Picture 12" descr="Shield icon">
            <a:extLst>
              <a:ext uri="{FF2B5EF4-FFF2-40B4-BE49-F238E27FC236}">
                <a16:creationId xmlns:a16="http://schemas.microsoft.com/office/drawing/2014/main" id="{89AC0F54-B908-AB88-F47F-1AC0DD0A0046}"/>
              </a:ext>
            </a:extLst>
          </p:cNvPr>
          <p:cNvPicPr>
            <a:picLocks noChangeAspect="1"/>
          </p:cNvPicPr>
          <p:nvPr/>
        </p:nvPicPr>
        <p:blipFill>
          <a:blip r:embed="rId5"/>
          <a:stretch>
            <a:fillRect/>
          </a:stretch>
        </p:blipFill>
        <p:spPr>
          <a:xfrm>
            <a:off x="9518839" y="1131293"/>
            <a:ext cx="1044820" cy="1041254"/>
          </a:xfrm>
          <a:prstGeom prst="rect">
            <a:avLst/>
          </a:prstGeom>
        </p:spPr>
      </p:pic>
      <p:sp>
        <p:nvSpPr>
          <p:cNvPr id="4" name="Text Placeholder 3">
            <a:extLst>
              <a:ext uri="{FF2B5EF4-FFF2-40B4-BE49-F238E27FC236}">
                <a16:creationId xmlns:a16="http://schemas.microsoft.com/office/drawing/2014/main" id="{C0C8CB92-898B-164D-ADBC-8791A717BDCB}"/>
              </a:ext>
            </a:extLst>
          </p:cNvPr>
          <p:cNvSpPr>
            <a:spLocks noGrp="1"/>
          </p:cNvSpPr>
          <p:nvPr>
            <p:ph type="body" sz="quarter" idx="15"/>
          </p:nvPr>
        </p:nvSpPr>
        <p:spPr/>
        <p:txBody>
          <a:bodyPr/>
          <a:lstStyle/>
          <a:p>
            <a:r>
              <a:rPr lang="en-GB"/>
              <a:t>215 000 Blood Pressure Checks in 2022/23</a:t>
            </a:r>
          </a:p>
        </p:txBody>
      </p:sp>
      <p:pic>
        <p:nvPicPr>
          <p:cNvPr id="14" name="Picture 13" descr="Calendar icon">
            <a:extLst>
              <a:ext uri="{FF2B5EF4-FFF2-40B4-BE49-F238E27FC236}">
                <a16:creationId xmlns:a16="http://schemas.microsoft.com/office/drawing/2014/main" id="{75A82BE9-2173-9867-EB6F-D80CE6E1A224}"/>
              </a:ext>
            </a:extLst>
          </p:cNvPr>
          <p:cNvPicPr>
            <a:picLocks noChangeAspect="1"/>
          </p:cNvPicPr>
          <p:nvPr/>
        </p:nvPicPr>
        <p:blipFill>
          <a:blip r:embed="rId6"/>
          <a:stretch>
            <a:fillRect/>
          </a:stretch>
        </p:blipFill>
        <p:spPr>
          <a:xfrm>
            <a:off x="1672298" y="3717279"/>
            <a:ext cx="1044820" cy="1041254"/>
          </a:xfrm>
          <a:prstGeom prst="rect">
            <a:avLst/>
          </a:prstGeom>
        </p:spPr>
      </p:pic>
      <p:sp>
        <p:nvSpPr>
          <p:cNvPr id="6" name="Text Placeholder 5">
            <a:extLst>
              <a:ext uri="{FF2B5EF4-FFF2-40B4-BE49-F238E27FC236}">
                <a16:creationId xmlns:a16="http://schemas.microsoft.com/office/drawing/2014/main" id="{4E2F9453-1CCF-D14B-BD3B-2162D8DC5659}"/>
              </a:ext>
            </a:extLst>
          </p:cNvPr>
          <p:cNvSpPr>
            <a:spLocks noGrp="1"/>
          </p:cNvSpPr>
          <p:nvPr>
            <p:ph type="body" sz="quarter" idx="16"/>
          </p:nvPr>
        </p:nvSpPr>
        <p:spPr/>
        <p:txBody>
          <a:bodyPr/>
          <a:lstStyle/>
          <a:p>
            <a:r>
              <a:rPr lang="en-GB"/>
              <a:t>220 000 Community Pharmacist Consultation Service consultations in 2022/23</a:t>
            </a:r>
          </a:p>
        </p:txBody>
      </p:sp>
      <p:pic>
        <p:nvPicPr>
          <p:cNvPr id="21" name="Picture 20" descr="Star icon">
            <a:extLst>
              <a:ext uri="{FF2B5EF4-FFF2-40B4-BE49-F238E27FC236}">
                <a16:creationId xmlns:a16="http://schemas.microsoft.com/office/drawing/2014/main" id="{68CBEE7C-48EC-F329-28E8-86E4BE3DF473}"/>
              </a:ext>
            </a:extLst>
          </p:cNvPr>
          <p:cNvPicPr>
            <a:picLocks noChangeAspect="1"/>
          </p:cNvPicPr>
          <p:nvPr/>
        </p:nvPicPr>
        <p:blipFill>
          <a:blip r:embed="rId7"/>
          <a:stretch>
            <a:fillRect/>
          </a:stretch>
        </p:blipFill>
        <p:spPr>
          <a:xfrm>
            <a:off x="5613449" y="3713712"/>
            <a:ext cx="1041255" cy="1041255"/>
          </a:xfrm>
          <a:prstGeom prst="rect">
            <a:avLst/>
          </a:prstGeom>
        </p:spPr>
      </p:pic>
      <p:sp>
        <p:nvSpPr>
          <p:cNvPr id="7" name="Text Placeholder 6">
            <a:extLst>
              <a:ext uri="{FF2B5EF4-FFF2-40B4-BE49-F238E27FC236}">
                <a16:creationId xmlns:a16="http://schemas.microsoft.com/office/drawing/2014/main" id="{CBE99C25-D635-D841-AB62-5A8107B13318}"/>
              </a:ext>
            </a:extLst>
          </p:cNvPr>
          <p:cNvSpPr>
            <a:spLocks noGrp="1"/>
          </p:cNvSpPr>
          <p:nvPr>
            <p:ph type="body" sz="quarter" idx="17"/>
          </p:nvPr>
        </p:nvSpPr>
        <p:spPr/>
        <p:txBody>
          <a:bodyPr/>
          <a:lstStyle/>
          <a:p>
            <a:r>
              <a:rPr lang="en-GB"/>
              <a:t>Since Jan 2021 almost 6 million COVID vaccinations </a:t>
            </a:r>
          </a:p>
        </p:txBody>
      </p:sp>
      <p:pic>
        <p:nvPicPr>
          <p:cNvPr id="22" name="Picture 21" descr="Network icon">
            <a:extLst>
              <a:ext uri="{FF2B5EF4-FFF2-40B4-BE49-F238E27FC236}">
                <a16:creationId xmlns:a16="http://schemas.microsoft.com/office/drawing/2014/main" id="{7D65E6E6-144F-DDF8-AAF6-846F12DA517F}"/>
              </a:ext>
            </a:extLst>
          </p:cNvPr>
          <p:cNvPicPr>
            <a:picLocks noChangeAspect="1"/>
          </p:cNvPicPr>
          <p:nvPr/>
        </p:nvPicPr>
        <p:blipFill>
          <a:blip r:embed="rId8"/>
          <a:stretch>
            <a:fillRect/>
          </a:stretch>
        </p:blipFill>
        <p:spPr>
          <a:xfrm>
            <a:off x="9522404" y="3713712"/>
            <a:ext cx="1041255" cy="1044821"/>
          </a:xfrm>
          <a:prstGeom prst="rect">
            <a:avLst/>
          </a:prstGeom>
        </p:spPr>
      </p:pic>
      <p:sp>
        <p:nvSpPr>
          <p:cNvPr id="8" name="Text Placeholder 7">
            <a:extLst>
              <a:ext uri="{FF2B5EF4-FFF2-40B4-BE49-F238E27FC236}">
                <a16:creationId xmlns:a16="http://schemas.microsoft.com/office/drawing/2014/main" id="{FBECD22C-D858-224D-B01B-88D77F42BFCD}"/>
              </a:ext>
            </a:extLst>
          </p:cNvPr>
          <p:cNvSpPr>
            <a:spLocks noGrp="1"/>
          </p:cNvSpPr>
          <p:nvPr>
            <p:ph type="body" sz="quarter" idx="18"/>
          </p:nvPr>
        </p:nvSpPr>
        <p:spPr/>
        <p:txBody>
          <a:bodyPr/>
          <a:lstStyle/>
          <a:p>
            <a:r>
              <a:rPr lang="en-GB"/>
              <a:t>570 000 Flu vaccinations in 2022/23</a:t>
            </a:r>
          </a:p>
        </p:txBody>
      </p:sp>
      <p:sp>
        <p:nvSpPr>
          <p:cNvPr id="9" name="TextBox 8">
            <a:extLst>
              <a:ext uri="{FF2B5EF4-FFF2-40B4-BE49-F238E27FC236}">
                <a16:creationId xmlns:a16="http://schemas.microsoft.com/office/drawing/2014/main" id="{07ECD20F-F38B-01BD-E74B-037CF45E06CD}"/>
              </a:ext>
            </a:extLst>
          </p:cNvPr>
          <p:cNvSpPr txBox="1"/>
          <p:nvPr/>
        </p:nvSpPr>
        <p:spPr>
          <a:xfrm>
            <a:off x="531446" y="6353908"/>
            <a:ext cx="10761785" cy="461665"/>
          </a:xfrm>
          <a:prstGeom prst="rect">
            <a:avLst/>
          </a:prstGeom>
          <a:noFill/>
        </p:spPr>
        <p:txBody>
          <a:bodyPr wrap="square" rtlCol="0">
            <a:spAutoFit/>
          </a:bodyPr>
          <a:lstStyle/>
          <a:p>
            <a:r>
              <a:rPr lang="en-GB" sz="2400" b="1"/>
              <a:t>New funding – total £645m over 2023/24 &amp; 2024/25</a:t>
            </a:r>
          </a:p>
        </p:txBody>
      </p:sp>
    </p:spTree>
    <p:extLst>
      <p:ext uri="{BB962C8B-B14F-4D97-AF65-F5344CB8AC3E}">
        <p14:creationId xmlns:p14="http://schemas.microsoft.com/office/powerpoint/2010/main" val="4072235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413ED-BCE6-0F06-D731-AEC26CDA4CDE}"/>
              </a:ext>
            </a:extLst>
          </p:cNvPr>
          <p:cNvSpPr>
            <a:spLocks noGrp="1"/>
          </p:cNvSpPr>
          <p:nvPr>
            <p:ph type="body" sz="quarter" idx="13"/>
          </p:nvPr>
        </p:nvSpPr>
        <p:spPr>
          <a:xfrm>
            <a:off x="412708" y="2438400"/>
            <a:ext cx="3564000" cy="3616613"/>
          </a:xfrm>
        </p:spPr>
        <p:txBody>
          <a:bodyPr/>
          <a:lstStyle/>
          <a:p>
            <a:r>
              <a:rPr lang="en-GB" sz="1600"/>
              <a:t>Funding provided to GP &amp; Pharmacy IT systems</a:t>
            </a:r>
          </a:p>
          <a:p>
            <a:r>
              <a:rPr lang="en-GB" sz="1600"/>
              <a:t>Multiple teams supporting developments</a:t>
            </a:r>
          </a:p>
          <a:p>
            <a:r>
              <a:rPr lang="en-GB" sz="1600"/>
              <a:t>Commitment to end-to-end integration</a:t>
            </a:r>
          </a:p>
          <a:p>
            <a:r>
              <a:rPr lang="en-GB" sz="1600"/>
              <a:t>Robust testing – PF launch dependent on successful testing</a:t>
            </a:r>
          </a:p>
          <a:p>
            <a:r>
              <a:rPr lang="en-GB" sz="1600"/>
              <a:t>Range of support</a:t>
            </a:r>
          </a:p>
          <a:p>
            <a:r>
              <a:rPr lang="en-GB" sz="1600"/>
              <a:t>Communications to all staff</a:t>
            </a:r>
          </a:p>
        </p:txBody>
      </p:sp>
      <p:sp>
        <p:nvSpPr>
          <p:cNvPr id="3" name="Text Placeholder 2">
            <a:extLst>
              <a:ext uri="{FF2B5EF4-FFF2-40B4-BE49-F238E27FC236}">
                <a16:creationId xmlns:a16="http://schemas.microsoft.com/office/drawing/2014/main" id="{2DBF9C81-2CEF-A8EC-78D4-194FEE4EBC4E}"/>
              </a:ext>
            </a:extLst>
          </p:cNvPr>
          <p:cNvSpPr>
            <a:spLocks noGrp="1"/>
          </p:cNvSpPr>
          <p:nvPr>
            <p:ph type="body" sz="quarter" idx="14"/>
          </p:nvPr>
        </p:nvSpPr>
        <p:spPr>
          <a:xfrm>
            <a:off x="4305086" y="2378702"/>
            <a:ext cx="3625785" cy="3873606"/>
          </a:xfrm>
        </p:spPr>
        <p:txBody>
          <a:bodyPr/>
          <a:lstStyle/>
          <a:p>
            <a:r>
              <a:rPr lang="en-GB" sz="1600"/>
              <a:t>Clinical Examination Skills training – online &amp; face-to-face*</a:t>
            </a:r>
          </a:p>
          <a:p>
            <a:r>
              <a:rPr lang="en-GB" sz="1600"/>
              <a:t>4 face-face ENT workshops (240 places) – CPPE &amp; LPCs</a:t>
            </a:r>
          </a:p>
          <a:p>
            <a:r>
              <a:rPr lang="en-GB" sz="1600"/>
              <a:t>CPPE Developing role of pharmacy technicians**</a:t>
            </a:r>
          </a:p>
          <a:p>
            <a:r>
              <a:rPr lang="en-GB" sz="1600"/>
              <a:t>CPPE ready to support workforce when more details available</a:t>
            </a:r>
          </a:p>
          <a:p>
            <a:r>
              <a:rPr lang="en-GB" sz="1600"/>
              <a:t>Digital training &amp; support from IT providers </a:t>
            </a:r>
          </a:p>
        </p:txBody>
      </p:sp>
      <p:sp>
        <p:nvSpPr>
          <p:cNvPr id="4" name="Text Placeholder 3">
            <a:extLst>
              <a:ext uri="{FF2B5EF4-FFF2-40B4-BE49-F238E27FC236}">
                <a16:creationId xmlns:a16="http://schemas.microsoft.com/office/drawing/2014/main" id="{11AEFAD1-A4B2-E069-84ED-7AD5C733A813}"/>
              </a:ext>
            </a:extLst>
          </p:cNvPr>
          <p:cNvSpPr>
            <a:spLocks noGrp="1"/>
          </p:cNvSpPr>
          <p:nvPr>
            <p:ph type="body" sz="quarter" idx="15"/>
          </p:nvPr>
        </p:nvSpPr>
        <p:spPr>
          <a:xfrm>
            <a:off x="8259249" y="2378702"/>
            <a:ext cx="3564000" cy="3873606"/>
          </a:xfrm>
        </p:spPr>
        <p:txBody>
          <a:bodyPr/>
          <a:lstStyle/>
          <a:p>
            <a:pPr>
              <a:lnSpc>
                <a:spcPct val="100000"/>
              </a:lnSpc>
            </a:pPr>
            <a:r>
              <a:rPr lang="en-GB" sz="1600"/>
              <a:t>Existing PCARP &amp; Urgent Care Access workstreams at ICB&amp; Region</a:t>
            </a:r>
          </a:p>
          <a:p>
            <a:pPr>
              <a:lnSpc>
                <a:spcPct val="100000"/>
              </a:lnSpc>
            </a:pPr>
            <a:r>
              <a:rPr lang="en-GB" sz="1600"/>
              <a:t>London Pharmacy Digital Integration workstreams</a:t>
            </a:r>
          </a:p>
          <a:p>
            <a:pPr>
              <a:lnSpc>
                <a:spcPct val="100000"/>
              </a:lnSpc>
            </a:pPr>
            <a:r>
              <a:rPr lang="en-GB" sz="1600"/>
              <a:t>ICB teams, including CPCLs</a:t>
            </a:r>
          </a:p>
          <a:p>
            <a:pPr>
              <a:lnSpc>
                <a:spcPct val="100000"/>
              </a:lnSpc>
            </a:pPr>
            <a:r>
              <a:rPr lang="en-GB" sz="1600"/>
              <a:t>National resources, including communications &amp; service finders</a:t>
            </a:r>
          </a:p>
          <a:p>
            <a:pPr>
              <a:lnSpc>
                <a:spcPct val="100000"/>
              </a:lnSpc>
            </a:pPr>
            <a:r>
              <a:rPr lang="en-GB" sz="1600"/>
              <a:t>Support of LPCs and other pharmacy bodies</a:t>
            </a:r>
          </a:p>
          <a:p>
            <a:pPr>
              <a:lnSpc>
                <a:spcPct val="100000"/>
              </a:lnSpc>
            </a:pPr>
            <a:r>
              <a:rPr lang="en-GB" sz="1600"/>
              <a:t>Regional teams</a:t>
            </a:r>
          </a:p>
          <a:p>
            <a:pPr>
              <a:lnSpc>
                <a:spcPct val="100000"/>
              </a:lnSpc>
            </a:pPr>
            <a:r>
              <a:rPr lang="en-GB" sz="1600"/>
              <a:t>Public Health teams</a:t>
            </a:r>
          </a:p>
        </p:txBody>
      </p:sp>
      <p:sp>
        <p:nvSpPr>
          <p:cNvPr id="5" name="Title 4">
            <a:extLst>
              <a:ext uri="{FF2B5EF4-FFF2-40B4-BE49-F238E27FC236}">
                <a16:creationId xmlns:a16="http://schemas.microsoft.com/office/drawing/2014/main" id="{08AA8B92-9DAA-8766-1DBC-8C864FA6AF1C}"/>
              </a:ext>
            </a:extLst>
          </p:cNvPr>
          <p:cNvSpPr>
            <a:spLocks noGrp="1"/>
          </p:cNvSpPr>
          <p:nvPr>
            <p:ph type="title"/>
          </p:nvPr>
        </p:nvSpPr>
        <p:spPr/>
        <p:txBody>
          <a:bodyPr/>
          <a:lstStyle/>
          <a:p>
            <a:r>
              <a:rPr lang="en-GB"/>
              <a:t>Mitigations</a:t>
            </a:r>
          </a:p>
        </p:txBody>
      </p:sp>
      <p:sp>
        <p:nvSpPr>
          <p:cNvPr id="6" name="Text Placeholder 5">
            <a:extLst>
              <a:ext uri="{FF2B5EF4-FFF2-40B4-BE49-F238E27FC236}">
                <a16:creationId xmlns:a16="http://schemas.microsoft.com/office/drawing/2014/main" id="{97F9026D-E3A6-8E4C-6E08-6CC6A75D54C4}"/>
              </a:ext>
            </a:extLst>
          </p:cNvPr>
          <p:cNvSpPr>
            <a:spLocks noGrp="1"/>
          </p:cNvSpPr>
          <p:nvPr>
            <p:ph type="body" sz="quarter" idx="18"/>
          </p:nvPr>
        </p:nvSpPr>
        <p:spPr/>
        <p:txBody>
          <a:bodyPr/>
          <a:lstStyle/>
          <a:p>
            <a:r>
              <a:rPr lang="en-GB"/>
              <a:t>Digital</a:t>
            </a:r>
          </a:p>
        </p:txBody>
      </p:sp>
      <p:sp>
        <p:nvSpPr>
          <p:cNvPr id="7" name="Text Placeholder 6">
            <a:extLst>
              <a:ext uri="{FF2B5EF4-FFF2-40B4-BE49-F238E27FC236}">
                <a16:creationId xmlns:a16="http://schemas.microsoft.com/office/drawing/2014/main" id="{6FBFB56A-19D7-7A83-E18A-DA83A192B211}"/>
              </a:ext>
            </a:extLst>
          </p:cNvPr>
          <p:cNvSpPr>
            <a:spLocks noGrp="1"/>
          </p:cNvSpPr>
          <p:nvPr>
            <p:ph type="body" sz="quarter" idx="19"/>
          </p:nvPr>
        </p:nvSpPr>
        <p:spPr/>
        <p:txBody>
          <a:bodyPr/>
          <a:lstStyle/>
          <a:p>
            <a:r>
              <a:rPr lang="en-GB"/>
              <a:t>Training</a:t>
            </a:r>
          </a:p>
        </p:txBody>
      </p:sp>
      <p:sp>
        <p:nvSpPr>
          <p:cNvPr id="8" name="Text Placeholder 7">
            <a:extLst>
              <a:ext uri="{FF2B5EF4-FFF2-40B4-BE49-F238E27FC236}">
                <a16:creationId xmlns:a16="http://schemas.microsoft.com/office/drawing/2014/main" id="{70FCE51A-0B5C-0601-1B25-225A0DF47B14}"/>
              </a:ext>
            </a:extLst>
          </p:cNvPr>
          <p:cNvSpPr>
            <a:spLocks noGrp="1"/>
          </p:cNvSpPr>
          <p:nvPr>
            <p:ph type="body" sz="quarter" idx="20"/>
          </p:nvPr>
        </p:nvSpPr>
        <p:spPr/>
        <p:txBody>
          <a:bodyPr/>
          <a:lstStyle/>
          <a:p>
            <a:r>
              <a:rPr lang="en-GB"/>
              <a:t>Others</a:t>
            </a:r>
          </a:p>
        </p:txBody>
      </p:sp>
      <p:sp>
        <p:nvSpPr>
          <p:cNvPr id="9" name="TextBox 8">
            <a:extLst>
              <a:ext uri="{FF2B5EF4-FFF2-40B4-BE49-F238E27FC236}">
                <a16:creationId xmlns:a16="http://schemas.microsoft.com/office/drawing/2014/main" id="{F2728E41-448D-5DF1-86FA-256942CC0BB9}"/>
              </a:ext>
            </a:extLst>
          </p:cNvPr>
          <p:cNvSpPr txBox="1"/>
          <p:nvPr/>
        </p:nvSpPr>
        <p:spPr>
          <a:xfrm>
            <a:off x="78153" y="6396335"/>
            <a:ext cx="9269046" cy="461665"/>
          </a:xfrm>
          <a:prstGeom prst="rect">
            <a:avLst/>
          </a:prstGeom>
          <a:noFill/>
        </p:spPr>
        <p:txBody>
          <a:bodyPr wrap="square" rtlCol="0">
            <a:spAutoFit/>
          </a:bodyPr>
          <a:lstStyle/>
          <a:p>
            <a:r>
              <a:rPr lang="en-GB" sz="1200">
                <a:hlinkClick r:id="rId2"/>
              </a:rPr>
              <a:t>Community Pharmacists | </a:t>
            </a:r>
            <a:r>
              <a:rPr lang="en-GB" sz="1200" err="1">
                <a:hlinkClick r:id="rId2"/>
              </a:rPr>
              <a:t>CliniSkills</a:t>
            </a:r>
            <a:r>
              <a:rPr lang="en-GB" sz="1200"/>
              <a:t> * </a:t>
            </a:r>
          </a:p>
          <a:p>
            <a:r>
              <a:rPr lang="en-GB" sz="1200"/>
              <a:t> </a:t>
            </a:r>
            <a:r>
              <a:rPr lang="en-GB" sz="1200">
                <a:hlinkClick r:id="rId3"/>
              </a:rPr>
              <a:t>Community pharmacy technician: advancing your role : CPPE</a:t>
            </a:r>
            <a:r>
              <a:rPr lang="en-GB" sz="1200"/>
              <a:t> ** </a:t>
            </a:r>
          </a:p>
        </p:txBody>
      </p:sp>
    </p:spTree>
    <p:extLst>
      <p:ext uri="{BB962C8B-B14F-4D97-AF65-F5344CB8AC3E}">
        <p14:creationId xmlns:p14="http://schemas.microsoft.com/office/powerpoint/2010/main" val="483088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304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a:t>Discussion</a:t>
            </a:r>
          </a:p>
          <a:p>
            <a:pPr marL="1028700" lvl="1" indent="-342900">
              <a:lnSpc>
                <a:spcPct val="100000"/>
              </a:lnSpc>
              <a:spcAft>
                <a:spcPts val="1200"/>
              </a:spcAft>
              <a:buClr>
                <a:schemeClr val="accent6"/>
              </a:buClr>
            </a:pPr>
            <a:r>
              <a:rPr lang="en-GB" sz="2400"/>
              <a:t>Next steps</a:t>
            </a:r>
          </a:p>
          <a:p>
            <a:pPr marL="1028700" lvl="1" indent="-342900">
              <a:lnSpc>
                <a:spcPct val="100000"/>
              </a:lnSpc>
              <a:spcAft>
                <a:spcPts val="1200"/>
              </a:spcAft>
              <a:buClr>
                <a:schemeClr val="accent6"/>
              </a:buClr>
            </a:pPr>
            <a:r>
              <a:rPr lang="en-GB" sz="2400"/>
              <a:t>Future Regional meetings</a:t>
            </a:r>
          </a:p>
          <a:p>
            <a:pPr marL="1028700" lvl="1" indent="-342900">
              <a:lnSpc>
                <a:spcPct val="100000"/>
              </a:lnSpc>
              <a:spcAft>
                <a:spcPts val="1200"/>
              </a:spcAft>
              <a:buClr>
                <a:schemeClr val="accent6"/>
              </a:buClr>
            </a:pPr>
            <a:r>
              <a:rPr lang="en-GB" sz="2400"/>
              <a:t>Questions</a:t>
            </a:r>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82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D7DA6-1552-51BE-AA47-578DA2249C83}"/>
              </a:ext>
            </a:extLst>
          </p:cNvPr>
          <p:cNvSpPr>
            <a:spLocks noGrp="1"/>
          </p:cNvSpPr>
          <p:nvPr>
            <p:ph type="title"/>
          </p:nvPr>
        </p:nvSpPr>
        <p:spPr/>
        <p:txBody>
          <a:bodyPr>
            <a:normAutofit fontScale="90000"/>
          </a:bodyPr>
          <a:lstStyle/>
          <a:p>
            <a:r>
              <a:rPr lang="en-GB"/>
              <a:t>Delivery Plan for Recovering Access to Primary Care</a:t>
            </a:r>
          </a:p>
        </p:txBody>
      </p:sp>
      <p:sp>
        <p:nvSpPr>
          <p:cNvPr id="6" name="Content Placeholder 2">
            <a:extLst>
              <a:ext uri="{FF2B5EF4-FFF2-40B4-BE49-F238E27FC236}">
                <a16:creationId xmlns:a16="http://schemas.microsoft.com/office/drawing/2014/main" id="{6F14A832-349F-7C56-0FB6-D143099D3016}"/>
              </a:ext>
            </a:extLst>
          </p:cNvPr>
          <p:cNvSpPr txBox="1">
            <a:spLocks/>
          </p:cNvSpPr>
          <p:nvPr/>
        </p:nvSpPr>
        <p:spPr>
          <a:xfrm>
            <a:off x="4314685" y="2727766"/>
            <a:ext cx="7191794" cy="27890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ea typeface="Calibri" panose="020F0502020204030204" pitchFamily="34" charset="0"/>
              </a:rPr>
              <a:t>The plan includes a commitment to: </a:t>
            </a:r>
          </a:p>
          <a:p>
            <a:pPr lvl="1"/>
            <a:r>
              <a:rPr lang="en-GB" sz="2000">
                <a:ea typeface="Calibri" panose="020F0502020204030204" pitchFamily="34" charset="0"/>
              </a:rPr>
              <a:t>Commission community pharmacies to deliver a Pharmacy First service by enabling the supply of NHS medicines for seven conditions </a:t>
            </a:r>
            <a:r>
              <a:rPr lang="en-GB" sz="2000" b="1">
                <a:ea typeface="Calibri" panose="020F0502020204030204" pitchFamily="34" charset="0"/>
              </a:rPr>
              <a:t>and </a:t>
            </a:r>
          </a:p>
          <a:p>
            <a:pPr lvl="1"/>
            <a:r>
              <a:rPr lang="en-GB" sz="2000">
                <a:ea typeface="Calibri" panose="020F0502020204030204" pitchFamily="34" charset="0"/>
              </a:rPr>
              <a:t>Increase provision of the community pharmacy NHS Pharmacy Contraception Service and the Blood Pressure Checks Service.  </a:t>
            </a:r>
          </a:p>
          <a:p>
            <a:pPr lvl="1"/>
            <a:r>
              <a:rPr lang="en-GB" sz="2000">
                <a:ea typeface="Calibri" panose="020F0502020204030204" pitchFamily="34" charset="0"/>
              </a:rPr>
              <a:t>Invest to significantly improve the digital infrastructure between general practice and community pharmacy. </a:t>
            </a:r>
          </a:p>
        </p:txBody>
      </p:sp>
      <p:pic>
        <p:nvPicPr>
          <p:cNvPr id="7" name="Picture 4" descr="A picture containing text&#10;&#10;Description automatically generated">
            <a:extLst>
              <a:ext uri="{FF2B5EF4-FFF2-40B4-BE49-F238E27FC236}">
                <a16:creationId xmlns:a16="http://schemas.microsoft.com/office/drawing/2014/main" id="{BFD353EF-2610-D44E-892A-710291530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74" y="1731944"/>
            <a:ext cx="3008671" cy="4068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77A0F6-905C-3DEF-CC4E-92D0BE51F3D9}"/>
              </a:ext>
            </a:extLst>
          </p:cNvPr>
          <p:cNvSpPr txBox="1"/>
          <p:nvPr/>
        </p:nvSpPr>
        <p:spPr>
          <a:xfrm>
            <a:off x="4314685" y="1731944"/>
            <a:ext cx="7191794" cy="707886"/>
          </a:xfrm>
          <a:prstGeom prst="rect">
            <a:avLst/>
          </a:prstGeom>
          <a:solidFill>
            <a:schemeClr val="accent5"/>
          </a:solidFill>
        </p:spPr>
        <p:txBody>
          <a:bodyPr wrap="square">
            <a:spAutoFit/>
          </a:bodyPr>
          <a:lstStyle/>
          <a:p>
            <a:pPr marL="0" indent="0">
              <a:buNone/>
            </a:pPr>
            <a:r>
              <a:rPr lang="en-GB" sz="2000">
                <a:effectLst/>
                <a:latin typeface="Arial" panose="020B0604020202020204" pitchFamily="34" charset="0"/>
                <a:ea typeface="Calibri" panose="020F0502020204030204" pitchFamily="34" charset="0"/>
                <a:cs typeface="Arial" panose="020B0604020202020204" pitchFamily="34" charset="0"/>
              </a:rPr>
              <a:t>On 9</a:t>
            </a:r>
            <a:r>
              <a:rPr lang="en-GB" sz="2000" baseline="30000">
                <a:latin typeface="Arial" panose="020B0604020202020204" pitchFamily="34" charset="0"/>
                <a:ea typeface="Calibri" panose="020F0502020204030204" pitchFamily="34" charset="0"/>
                <a:cs typeface="Arial" panose="020B0604020202020204" pitchFamily="34" charset="0"/>
              </a:rPr>
              <a:t>th </a:t>
            </a:r>
            <a:r>
              <a:rPr lang="en-GB" sz="2000">
                <a:effectLst/>
                <a:latin typeface="Arial" panose="020B0604020202020204" pitchFamily="34" charset="0"/>
                <a:ea typeface="Calibri" panose="020F0502020204030204" pitchFamily="34" charset="0"/>
                <a:cs typeface="Arial" panose="020B0604020202020204" pitchFamily="34" charset="0"/>
              </a:rPr>
              <a:t>May 2023, NHSE and DHSC published the </a:t>
            </a:r>
            <a:r>
              <a:rPr lang="en-GB" sz="2000">
                <a:effectLst/>
                <a:latin typeface="Arial" panose="020B0604020202020204" pitchFamily="34" charset="0"/>
                <a:ea typeface="Calibri" panose="020F0502020204030204" pitchFamily="34" charset="0"/>
                <a:cs typeface="Arial" panose="020B0604020202020204" pitchFamily="34" charset="0"/>
                <a:hlinkClick r:id="rId3"/>
              </a:rPr>
              <a:t>Delivery Plan for recovering access to primary care</a:t>
            </a:r>
            <a:r>
              <a:rPr lang="en-GB" sz="200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931272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126E5-58EA-AA96-33A2-B67C8540E266}"/>
              </a:ext>
            </a:extLst>
          </p:cNvPr>
          <p:cNvSpPr>
            <a:spLocks noGrp="1"/>
          </p:cNvSpPr>
          <p:nvPr>
            <p:ph type="title"/>
          </p:nvPr>
        </p:nvSpPr>
        <p:spPr>
          <a:xfrm>
            <a:off x="432000" y="432000"/>
            <a:ext cx="11404154" cy="865186"/>
          </a:xfrm>
        </p:spPr>
        <p:txBody>
          <a:bodyPr anchor="ctr">
            <a:normAutofit/>
          </a:bodyPr>
          <a:lstStyle/>
          <a:p>
            <a:r>
              <a:rPr lang="en-GB"/>
              <a:t>Service Launch Dates </a:t>
            </a:r>
          </a:p>
        </p:txBody>
      </p:sp>
      <p:graphicFrame>
        <p:nvGraphicFramePr>
          <p:cNvPr id="18" name="Content Placeholder 1">
            <a:extLst>
              <a:ext uri="{FF2B5EF4-FFF2-40B4-BE49-F238E27FC236}">
                <a16:creationId xmlns:a16="http://schemas.microsoft.com/office/drawing/2014/main" id="{12C94F3E-11BC-1AEA-FCFA-0BFEB64EA962}"/>
              </a:ext>
            </a:extLst>
          </p:cNvPr>
          <p:cNvGraphicFramePr>
            <a:graphicFrameLocks noGrp="1"/>
          </p:cNvGraphicFramePr>
          <p:nvPr>
            <p:ph idx="1"/>
            <p:extLst>
              <p:ext uri="{D42A27DB-BD31-4B8C-83A1-F6EECF244321}">
                <p14:modId xmlns:p14="http://schemas.microsoft.com/office/powerpoint/2010/main" val="2579316524"/>
              </p:ext>
            </p:extLst>
          </p:nvPr>
        </p:nvGraphicFramePr>
        <p:xfrm>
          <a:off x="432000" y="2411139"/>
          <a:ext cx="11088000" cy="34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CE18DD24-ED8D-5590-A677-1A758B3AFDB0}"/>
              </a:ext>
            </a:extLst>
          </p:cNvPr>
          <p:cNvSpPr txBox="1"/>
          <p:nvPr/>
        </p:nvSpPr>
        <p:spPr>
          <a:xfrm>
            <a:off x="432000" y="1489496"/>
            <a:ext cx="9637295" cy="769441"/>
          </a:xfrm>
          <a:prstGeom prst="rect">
            <a:avLst/>
          </a:prstGeom>
          <a:noFill/>
        </p:spPr>
        <p:txBody>
          <a:bodyPr wrap="square" rtlCol="0">
            <a:spAutoFit/>
          </a:bodyPr>
          <a:lstStyle/>
          <a:p>
            <a:r>
              <a:rPr lang="en-GB" sz="2200" b="1">
                <a:solidFill>
                  <a:schemeClr val="accent6"/>
                </a:solidFill>
              </a:rPr>
              <a:t>After successful negotiations between Community Pharmacy England, NHSE and DHSC, we have agreed to: </a:t>
            </a:r>
          </a:p>
        </p:txBody>
      </p:sp>
    </p:spTree>
    <p:extLst>
      <p:ext uri="{BB962C8B-B14F-4D97-AF65-F5344CB8AC3E}">
        <p14:creationId xmlns:p14="http://schemas.microsoft.com/office/powerpoint/2010/main" val="2727299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560268"/>
            <a:ext cx="6991483" cy="1211731"/>
          </a:xfrm>
        </p:spPr>
        <p:txBody>
          <a:bodyPr/>
          <a:lstStyle/>
          <a:p>
            <a:r>
              <a:rPr lang="en-GB" sz="2200"/>
              <a:t>Introduction of initiation of contraception in community pharmacies, supporting women to have easier access to contraception, through: </a:t>
            </a:r>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lstStyle/>
          <a:p>
            <a:r>
              <a:rPr lang="en-GB"/>
              <a:t>Expansion of Contraception Service</a:t>
            </a:r>
          </a:p>
        </p:txBody>
      </p:sp>
      <p:pic>
        <p:nvPicPr>
          <p:cNvPr id="5" name="Picture 4">
            <a:extLst>
              <a:ext uri="{FF2B5EF4-FFF2-40B4-BE49-F238E27FC236}">
                <a16:creationId xmlns:a16="http://schemas.microsoft.com/office/drawing/2014/main" id="{5E644B7F-CECA-A2B7-3821-2B5D4D72C693}"/>
              </a:ext>
            </a:extLst>
          </p:cNvPr>
          <p:cNvPicPr>
            <a:picLocks noChangeAspect="1"/>
          </p:cNvPicPr>
          <p:nvPr/>
        </p:nvPicPr>
        <p:blipFill>
          <a:blip r:embed="rId2"/>
          <a:stretch>
            <a:fillRect/>
          </a:stretch>
        </p:blipFill>
        <p:spPr>
          <a:xfrm>
            <a:off x="7591926" y="1871681"/>
            <a:ext cx="4373297" cy="289351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6" name="Content Placeholder 1">
            <a:extLst>
              <a:ext uri="{FF2B5EF4-FFF2-40B4-BE49-F238E27FC236}">
                <a16:creationId xmlns:a16="http://schemas.microsoft.com/office/drawing/2014/main" id="{55B83DAF-B0A2-6B75-7EAD-928E7E44F8C3}"/>
              </a:ext>
            </a:extLst>
          </p:cNvPr>
          <p:cNvSpPr>
            <a:spLocks noGrp="1"/>
          </p:cNvSpPr>
          <p:nvPr>
            <p:ph idx="1"/>
          </p:nvPr>
        </p:nvSpPr>
        <p:spPr>
          <a:xfrm>
            <a:off x="1018959" y="2703315"/>
            <a:ext cx="6079673" cy="2411561"/>
          </a:xfrm>
        </p:spPr>
        <p:txBody>
          <a:bodyPr>
            <a:normAutofit fontScale="92500" lnSpcReduction="20000"/>
          </a:bodyPr>
          <a:lstStyle/>
          <a:p>
            <a:pPr marL="342900" indent="-342900">
              <a:buFont typeface="Arial" panose="020B0604020202020204" pitchFamily="34" charset="0"/>
              <a:buChar char="•"/>
            </a:pPr>
            <a:r>
              <a:rPr lang="en-GB"/>
              <a:t>Additional funding </a:t>
            </a:r>
          </a:p>
          <a:p>
            <a:pPr marL="342900" indent="-342900">
              <a:buFont typeface="Arial" panose="020B0604020202020204" pitchFamily="34" charset="0"/>
              <a:buChar char="•"/>
            </a:pPr>
            <a:r>
              <a:rPr lang="en-GB"/>
              <a:t>Greater use of pharmacy team skill mix</a:t>
            </a:r>
          </a:p>
          <a:p>
            <a:pPr marL="342900" indent="-342900">
              <a:buFont typeface="Arial" panose="020B0604020202020204" pitchFamily="34" charset="0"/>
              <a:buChar char="•"/>
            </a:pPr>
            <a:r>
              <a:rPr lang="en-GB"/>
              <a:t>Encouraging contractors to sign up </a:t>
            </a:r>
          </a:p>
          <a:p>
            <a:pPr marL="342900" indent="-342900">
              <a:buFont typeface="Arial" panose="020B0604020202020204" pitchFamily="34" charset="0"/>
              <a:buChar char="•"/>
            </a:pPr>
            <a:r>
              <a:rPr lang="en-GB"/>
              <a:t>Both ongoing supply and initiation of supply will be combined into one service. </a:t>
            </a:r>
          </a:p>
          <a:p>
            <a:pPr marL="342900" indent="-342900">
              <a:buFont typeface="Arial" panose="020B0604020202020204" pitchFamily="34" charset="0"/>
              <a:buChar char="•"/>
            </a:pPr>
            <a:r>
              <a:rPr lang="en-GB"/>
              <a:t>NHS website postcode search tool enable patients to find local pharmacies who deliver the contraception service.</a:t>
            </a:r>
          </a:p>
        </p:txBody>
      </p:sp>
      <p:sp>
        <p:nvSpPr>
          <p:cNvPr id="7" name="TextBox 6">
            <a:extLst>
              <a:ext uri="{FF2B5EF4-FFF2-40B4-BE49-F238E27FC236}">
                <a16:creationId xmlns:a16="http://schemas.microsoft.com/office/drawing/2014/main" id="{A4A683AC-E655-7FB5-292F-35611A876CFD}"/>
              </a:ext>
            </a:extLst>
          </p:cNvPr>
          <p:cNvSpPr txBox="1"/>
          <p:nvPr/>
        </p:nvSpPr>
        <p:spPr>
          <a:xfrm>
            <a:off x="590077" y="5464562"/>
            <a:ext cx="11087999" cy="663580"/>
          </a:xfrm>
          <a:prstGeom prst="rect">
            <a:avLst/>
          </a:prstGeom>
          <a:solidFill>
            <a:schemeClr val="accent5"/>
          </a:solidFill>
        </p:spPr>
        <p:txBody>
          <a:bodyPr wrap="square">
            <a:spAutoFit/>
          </a:bodyPr>
          <a:lstStyle/>
          <a:p>
            <a:pPr>
              <a:lnSpc>
                <a:spcPct val="107000"/>
              </a:lnSpc>
              <a:spcAft>
                <a:spcPts val="800"/>
              </a:spcAft>
            </a:pPr>
            <a:r>
              <a:rPr lang="en-GB" sz="1800">
                <a:effectLst/>
                <a:latin typeface="+mj-lt"/>
                <a:ea typeface="Calibri" panose="020F0502020204030204" pitchFamily="34" charset="0"/>
                <a:cs typeface="Times New Roman" panose="02020603050405020304" pitchFamily="18" charset="0"/>
              </a:rPr>
              <a:t>£75 million per year additional funding, outside of the global sum, has been made available to support the expansion of both these services.</a:t>
            </a:r>
          </a:p>
        </p:txBody>
      </p:sp>
    </p:spTree>
    <p:extLst>
      <p:ext uri="{BB962C8B-B14F-4D97-AF65-F5344CB8AC3E}">
        <p14:creationId xmlns:p14="http://schemas.microsoft.com/office/powerpoint/2010/main" val="1875627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86D785-83D1-33AF-F2A6-25950C745A47}"/>
              </a:ext>
            </a:extLst>
          </p:cNvPr>
          <p:cNvSpPr>
            <a:spLocks noGrp="1"/>
          </p:cNvSpPr>
          <p:nvPr>
            <p:ph idx="1"/>
          </p:nvPr>
        </p:nvSpPr>
        <p:spPr>
          <a:xfrm>
            <a:off x="1018959" y="2791326"/>
            <a:ext cx="6749716" cy="2411561"/>
          </a:xfrm>
        </p:spPr>
        <p:txBody>
          <a:bodyPr/>
          <a:lstStyle/>
          <a:p>
            <a:pPr marL="342900" indent="-342900">
              <a:buFont typeface="Arial" panose="020B0604020202020204" pitchFamily="34" charset="0"/>
              <a:buChar char="•"/>
            </a:pPr>
            <a:r>
              <a:rPr lang="en-GB"/>
              <a:t>Additional funding </a:t>
            </a:r>
          </a:p>
          <a:p>
            <a:pPr marL="342900" indent="-342900">
              <a:buFont typeface="Arial" panose="020B0604020202020204" pitchFamily="34" charset="0"/>
              <a:buChar char="•"/>
            </a:pPr>
            <a:r>
              <a:rPr lang="en-GB"/>
              <a:t>Greater use of pharmacy team skill mix</a:t>
            </a:r>
          </a:p>
          <a:p>
            <a:pPr marL="342900" indent="-342900">
              <a:buFont typeface="Arial" panose="020B0604020202020204" pitchFamily="34" charset="0"/>
              <a:buChar char="•"/>
            </a:pPr>
            <a:r>
              <a:rPr lang="en-GB"/>
              <a:t>Encouraging contractors not signed up to do so</a:t>
            </a:r>
          </a:p>
          <a:p>
            <a:pPr marL="342900" indent="-342900">
              <a:buFont typeface="Arial" panose="020B0604020202020204" pitchFamily="34" charset="0"/>
              <a:buChar char="•"/>
            </a:pPr>
            <a:r>
              <a:rPr lang="en-GB"/>
              <a:t>Encouraging contractors who have signed up to see more patients and completion of more ABPMs </a:t>
            </a:r>
          </a:p>
        </p:txBody>
      </p:sp>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572887"/>
            <a:ext cx="7923635" cy="1038935"/>
          </a:xfrm>
        </p:spPr>
        <p:txBody>
          <a:bodyPr/>
          <a:lstStyle/>
          <a:p>
            <a:r>
              <a:rPr lang="en-GB" sz="2200">
                <a:effectLst/>
                <a:latin typeface="+mj-lt"/>
                <a:ea typeface="Calibri" panose="020F0502020204030204" pitchFamily="34" charset="0"/>
                <a:cs typeface="Times New Roman" panose="02020603050405020304" pitchFamily="18" charset="0"/>
              </a:rPr>
              <a:t>Blood pressure checks to help identify the 5.5 million people with undiagnosed blood pressure at risk of heart attack and stroke, through: </a:t>
            </a:r>
            <a:endParaRPr lang="en-GB" sz="2200">
              <a:latin typeface="+mj-lt"/>
            </a:endParaRPr>
          </a:p>
          <a:p>
            <a:endParaRPr lang="en-GB"/>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lstStyle/>
          <a:p>
            <a:r>
              <a:rPr lang="en-GB"/>
              <a:t>Relaunch of Blood Pressure Service</a:t>
            </a:r>
          </a:p>
        </p:txBody>
      </p:sp>
      <p:sp>
        <p:nvSpPr>
          <p:cNvPr id="6" name="TextBox 5">
            <a:extLst>
              <a:ext uri="{FF2B5EF4-FFF2-40B4-BE49-F238E27FC236}">
                <a16:creationId xmlns:a16="http://schemas.microsoft.com/office/drawing/2014/main" id="{E3BDDBFD-DCC9-734B-521C-8EDDA46D6413}"/>
              </a:ext>
            </a:extLst>
          </p:cNvPr>
          <p:cNvSpPr txBox="1"/>
          <p:nvPr/>
        </p:nvSpPr>
        <p:spPr>
          <a:xfrm>
            <a:off x="590077" y="5560814"/>
            <a:ext cx="11087999" cy="663580"/>
          </a:xfrm>
          <a:prstGeom prst="rect">
            <a:avLst/>
          </a:prstGeom>
          <a:solidFill>
            <a:schemeClr val="accent5"/>
          </a:solidFill>
        </p:spPr>
        <p:txBody>
          <a:bodyPr wrap="square">
            <a:spAutoFit/>
          </a:bodyPr>
          <a:lstStyle/>
          <a:p>
            <a:pPr>
              <a:lnSpc>
                <a:spcPct val="107000"/>
              </a:lnSpc>
              <a:spcAft>
                <a:spcPts val="800"/>
              </a:spcAft>
            </a:pPr>
            <a:r>
              <a:rPr lang="en-GB" sz="1800">
                <a:effectLst/>
                <a:latin typeface="+mj-lt"/>
                <a:ea typeface="Calibri" panose="020F0502020204030204" pitchFamily="34" charset="0"/>
                <a:cs typeface="Times New Roman" panose="02020603050405020304" pitchFamily="18" charset="0"/>
              </a:rPr>
              <a:t>£75 million per year additional funding, outside of the global sum, has been made available to support the expansion of both these services.</a:t>
            </a:r>
          </a:p>
        </p:txBody>
      </p:sp>
      <p:pic>
        <p:nvPicPr>
          <p:cNvPr id="7" name="Picture 6">
            <a:extLst>
              <a:ext uri="{FF2B5EF4-FFF2-40B4-BE49-F238E27FC236}">
                <a16:creationId xmlns:a16="http://schemas.microsoft.com/office/drawing/2014/main" id="{232006B4-FA61-5755-2B2F-B6FC8AC74A3D}"/>
              </a:ext>
            </a:extLst>
          </p:cNvPr>
          <p:cNvPicPr>
            <a:picLocks noChangeAspect="1"/>
          </p:cNvPicPr>
          <p:nvPr/>
        </p:nvPicPr>
        <p:blipFill rotWithShape="1">
          <a:blip r:embed="rId2"/>
          <a:srcRect t="11911"/>
          <a:stretch/>
        </p:blipFill>
        <p:spPr>
          <a:xfrm>
            <a:off x="8671719" y="1297186"/>
            <a:ext cx="3164435" cy="3905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1687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D38DE12-A6E6-2830-A3A7-000102B2EEB9}"/>
              </a:ext>
            </a:extLst>
          </p:cNvPr>
          <p:cNvGraphicFramePr>
            <a:graphicFrameLocks noGrp="1"/>
          </p:cNvGraphicFramePr>
          <p:nvPr>
            <p:ph idx="1"/>
            <p:extLst>
              <p:ext uri="{D42A27DB-BD31-4B8C-83A1-F6EECF244321}">
                <p14:modId xmlns:p14="http://schemas.microsoft.com/office/powerpoint/2010/main" val="3818175980"/>
              </p:ext>
            </p:extLst>
          </p:nvPr>
        </p:nvGraphicFramePr>
        <p:xfrm>
          <a:off x="578991" y="2558816"/>
          <a:ext cx="10865653" cy="226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17E612E-6FC6-271D-8E97-13414BB9C470}"/>
              </a:ext>
            </a:extLst>
          </p:cNvPr>
          <p:cNvSpPr>
            <a:spLocks noGrp="1"/>
          </p:cNvSpPr>
          <p:nvPr>
            <p:ph type="body" sz="quarter" idx="13"/>
          </p:nvPr>
        </p:nvSpPr>
        <p:spPr>
          <a:xfrm>
            <a:off x="432000" y="1456665"/>
            <a:ext cx="11296704" cy="577927"/>
          </a:xfrm>
        </p:spPr>
        <p:txBody>
          <a:bodyPr/>
          <a:lstStyle/>
          <a:p>
            <a:r>
              <a:rPr lang="en-GB" sz="2000">
                <a:effectLst/>
                <a:latin typeface="+mj-lt"/>
                <a:ea typeface="Calibri" panose="020F0502020204030204" pitchFamily="34" charset="0"/>
                <a:cs typeface="Times New Roman" panose="02020603050405020304" pitchFamily="18" charset="0"/>
              </a:rPr>
              <a:t>Pharmacy First will be a new advanced service that will include 7 new clinical pathways and will replace the Community Pharmacist Consultation Service (CPCS). </a:t>
            </a:r>
          </a:p>
          <a:p>
            <a:r>
              <a:rPr lang="en-GB" sz="2000" b="0">
                <a:effectLst/>
                <a:latin typeface="+mj-lt"/>
                <a:ea typeface="Calibri" panose="020F0502020204030204" pitchFamily="34" charset="0"/>
                <a:cs typeface="Times New Roman" panose="02020603050405020304" pitchFamily="18" charset="0"/>
              </a:rPr>
              <a:t>This means the full service will consist of three elements:</a:t>
            </a:r>
          </a:p>
          <a:p>
            <a:endParaRPr lang="en-GB" sz="2000"/>
          </a:p>
        </p:txBody>
      </p:sp>
      <p:sp>
        <p:nvSpPr>
          <p:cNvPr id="4" name="Title 3">
            <a:extLst>
              <a:ext uri="{FF2B5EF4-FFF2-40B4-BE49-F238E27FC236}">
                <a16:creationId xmlns:a16="http://schemas.microsoft.com/office/drawing/2014/main" id="{D73951A5-E86D-CF22-9155-9E32C4DDFBE6}"/>
              </a:ext>
            </a:extLst>
          </p:cNvPr>
          <p:cNvSpPr>
            <a:spLocks noGrp="1"/>
          </p:cNvSpPr>
          <p:nvPr>
            <p:ph type="title"/>
          </p:nvPr>
        </p:nvSpPr>
        <p:spPr/>
        <p:txBody>
          <a:bodyPr/>
          <a:lstStyle/>
          <a:p>
            <a:r>
              <a:rPr lang="en-GB"/>
              <a:t>Pharmacy First </a:t>
            </a:r>
          </a:p>
        </p:txBody>
      </p:sp>
      <p:sp>
        <p:nvSpPr>
          <p:cNvPr id="2" name="TextBox 1">
            <a:extLst>
              <a:ext uri="{FF2B5EF4-FFF2-40B4-BE49-F238E27FC236}">
                <a16:creationId xmlns:a16="http://schemas.microsoft.com/office/drawing/2014/main" id="{59335B4F-1272-91DB-F734-3DF8A76BB7E0}"/>
              </a:ext>
            </a:extLst>
          </p:cNvPr>
          <p:cNvSpPr txBox="1"/>
          <p:nvPr/>
        </p:nvSpPr>
        <p:spPr>
          <a:xfrm>
            <a:off x="578990" y="5064304"/>
            <a:ext cx="10865653" cy="1077218"/>
          </a:xfrm>
          <a:prstGeom prst="rect">
            <a:avLst/>
          </a:prstGeom>
          <a:solidFill>
            <a:srgbClr val="99DBD6"/>
          </a:solidFill>
        </p:spPr>
        <p:txBody>
          <a:bodyPr wrap="square" rtlCol="0">
            <a:spAutoFit/>
          </a:bodyPr>
          <a:lstStyle/>
          <a:p>
            <a:pPr marL="285750" indent="-285750">
              <a:buFont typeface="Arial" panose="020B0604020202020204" pitchFamily="34" charset="0"/>
              <a:buChar char="•"/>
            </a:pPr>
            <a:r>
              <a:rPr lang="en-GB" sz="1600">
                <a:latin typeface="+mj-lt"/>
              </a:rPr>
              <a:t>Contractors will need to be able to provide all 3 elements (only exception is DSPs will not need to do otitis media pathway due to need to use otoscopes). </a:t>
            </a:r>
          </a:p>
          <a:p>
            <a:pPr marL="285750" indent="-285750">
              <a:buFont typeface="Arial" panose="020B0604020202020204" pitchFamily="34" charset="0"/>
              <a:buChar char="•"/>
            </a:pPr>
            <a:r>
              <a:rPr lang="en-GB" sz="1600">
                <a:latin typeface="+mj-lt"/>
              </a:rPr>
              <a:t>Remote consultations for 6 of the 7 </a:t>
            </a:r>
            <a:r>
              <a:rPr lang="en-GB" sz="1600" b="1">
                <a:latin typeface="+mj-lt"/>
              </a:rPr>
              <a:t>clinical pathways </a:t>
            </a:r>
            <a:r>
              <a:rPr lang="en-GB" sz="1600">
                <a:latin typeface="+mj-lt"/>
              </a:rPr>
              <a:t>are permissible via high quality video and if clinically appropriate speed of access to medicines can be facilitated. </a:t>
            </a:r>
          </a:p>
        </p:txBody>
      </p:sp>
    </p:spTree>
    <p:extLst>
      <p:ext uri="{BB962C8B-B14F-4D97-AF65-F5344CB8AC3E}">
        <p14:creationId xmlns:p14="http://schemas.microsoft.com/office/powerpoint/2010/main" val="3944915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777A6-5C93-EC2F-1DE0-B656972056A5}"/>
              </a:ext>
            </a:extLst>
          </p:cNvPr>
          <p:cNvSpPr>
            <a:spLocks noGrp="1"/>
          </p:cNvSpPr>
          <p:nvPr>
            <p:ph type="title"/>
          </p:nvPr>
        </p:nvSpPr>
        <p:spPr>
          <a:xfrm>
            <a:off x="393923" y="705590"/>
            <a:ext cx="11404154" cy="865186"/>
          </a:xfrm>
        </p:spPr>
        <p:txBody>
          <a:bodyPr>
            <a:normAutofit/>
          </a:bodyPr>
          <a:lstStyle/>
          <a:p>
            <a:r>
              <a:rPr lang="en-GB"/>
              <a:t>Infections to be managed via Clinical Pathways </a:t>
            </a:r>
          </a:p>
        </p:txBody>
      </p:sp>
      <p:graphicFrame>
        <p:nvGraphicFramePr>
          <p:cNvPr id="3" name="Table 4">
            <a:extLst>
              <a:ext uri="{FF2B5EF4-FFF2-40B4-BE49-F238E27FC236}">
                <a16:creationId xmlns:a16="http://schemas.microsoft.com/office/drawing/2014/main" id="{55C8BCFF-C68B-C21B-ABF9-51AD912723AB}"/>
              </a:ext>
            </a:extLst>
          </p:cNvPr>
          <p:cNvGraphicFramePr>
            <a:graphicFrameLocks noGrp="1"/>
          </p:cNvGraphicFramePr>
          <p:nvPr>
            <p:extLst>
              <p:ext uri="{D42A27DB-BD31-4B8C-83A1-F6EECF244321}">
                <p14:modId xmlns:p14="http://schemas.microsoft.com/office/powerpoint/2010/main" val="1525368405"/>
              </p:ext>
            </p:extLst>
          </p:nvPr>
        </p:nvGraphicFramePr>
        <p:xfrm>
          <a:off x="1987402" y="1867499"/>
          <a:ext cx="8073957" cy="3455061"/>
        </p:xfrm>
        <a:graphic>
          <a:graphicData uri="http://schemas.openxmlformats.org/drawingml/2006/table">
            <a:tbl>
              <a:tblPr firstRow="1" bandRow="1">
                <a:tableStyleId>{5C22544A-7EE6-4342-B048-85BDC9FD1C3A}</a:tableStyleId>
              </a:tblPr>
              <a:tblGrid>
                <a:gridCol w="4391447">
                  <a:extLst>
                    <a:ext uri="{9D8B030D-6E8A-4147-A177-3AD203B41FA5}">
                      <a16:colId xmlns:a16="http://schemas.microsoft.com/office/drawing/2014/main" val="1994963544"/>
                    </a:ext>
                  </a:extLst>
                </a:gridCol>
                <a:gridCol w="3682510">
                  <a:extLst>
                    <a:ext uri="{9D8B030D-6E8A-4147-A177-3AD203B41FA5}">
                      <a16:colId xmlns:a16="http://schemas.microsoft.com/office/drawing/2014/main" val="990444004"/>
                    </a:ext>
                  </a:extLst>
                </a:gridCol>
              </a:tblGrid>
              <a:tr h="330818">
                <a:tc>
                  <a:txBody>
                    <a:bodyPr/>
                    <a:lstStyle/>
                    <a:p>
                      <a:r>
                        <a:rPr lang="en-GB">
                          <a:solidFill>
                            <a:schemeClr val="bg1"/>
                          </a:solidFill>
                        </a:rPr>
                        <a:t>Clinical Pathway</a:t>
                      </a:r>
                    </a:p>
                  </a:txBody>
                  <a:tcPr/>
                </a:tc>
                <a:tc>
                  <a:txBody>
                    <a:bodyPr/>
                    <a:lstStyle/>
                    <a:p>
                      <a:pPr algn="ctr"/>
                      <a:r>
                        <a:rPr lang="en-GB">
                          <a:solidFill>
                            <a:schemeClr val="bg1"/>
                          </a:solidFill>
                        </a:rPr>
                        <a:t>Age range</a:t>
                      </a:r>
                    </a:p>
                  </a:txBody>
                  <a:tcPr/>
                </a:tc>
                <a:extLst>
                  <a:ext uri="{0D108BD9-81ED-4DB2-BD59-A6C34878D82A}">
                    <a16:rowId xmlns:a16="http://schemas.microsoft.com/office/drawing/2014/main" val="3142896766"/>
                  </a:ext>
                </a:extLst>
              </a:tr>
              <a:tr h="3089301">
                <a:tc>
                  <a:txBody>
                    <a:bodyPr/>
                    <a:lstStyle/>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Uncomplicated UTI </a:t>
                      </a:r>
                      <a:endPar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Shingles  </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Impetigo</a:t>
                      </a: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Infected Insect </a:t>
                      </a: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B</a:t>
                      </a: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ites </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Sinusitis </a:t>
                      </a: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Sore Throat</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Acute Otitis Media </a:t>
                      </a:r>
                      <a:endPar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ea typeface="Times New Roman" panose="02020603050405020304" pitchFamily="18" charset="0"/>
                          <a:cs typeface="Times New Roman" panose="02020603050405020304" pitchFamily="18" charset="0"/>
                        </a:rPr>
                        <a:t>Women 16-64 years</a:t>
                      </a:r>
                      <a:endParaRPr lang="en-GB" sz="1800">
                        <a:solidFill>
                          <a:schemeClr val="tx1"/>
                        </a:solidFill>
                        <a:latin typeface="Arial" panose="020B0604020202020204" pitchFamily="34" charset="0"/>
                        <a:cs typeface="Times New Roman" panose="02020603050405020304" pitchFamily="18" charset="0"/>
                      </a:endParaRP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18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12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5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to 17 years</a:t>
                      </a:r>
                      <a:endParaRPr lang="en-GB">
                        <a:solidFill>
                          <a:schemeClr val="tx1"/>
                        </a:solidFill>
                      </a:endParaRPr>
                    </a:p>
                  </a:txBody>
                  <a:tcPr>
                    <a:solidFill>
                      <a:schemeClr val="bg1"/>
                    </a:solidFill>
                  </a:tcPr>
                </a:tc>
                <a:extLst>
                  <a:ext uri="{0D108BD9-81ED-4DB2-BD59-A6C34878D82A}">
                    <a16:rowId xmlns:a16="http://schemas.microsoft.com/office/drawing/2014/main" val="1182031950"/>
                  </a:ext>
                </a:extLst>
              </a:tr>
            </a:tbl>
          </a:graphicData>
        </a:graphic>
      </p:graphicFrame>
    </p:spTree>
    <p:extLst>
      <p:ext uri="{BB962C8B-B14F-4D97-AF65-F5344CB8AC3E}">
        <p14:creationId xmlns:p14="http://schemas.microsoft.com/office/powerpoint/2010/main" val="2568255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6B3E66-7EA1-F399-932D-36EAF72C2E7B}"/>
              </a:ext>
            </a:extLst>
          </p:cNvPr>
          <p:cNvSpPr>
            <a:spLocks noGrp="1"/>
          </p:cNvSpPr>
          <p:nvPr>
            <p:ph type="body" sz="quarter" idx="13"/>
          </p:nvPr>
        </p:nvSpPr>
        <p:spPr>
          <a:xfrm>
            <a:off x="589678" y="5302328"/>
            <a:ext cx="11012644" cy="865186"/>
          </a:xfrm>
          <a:solidFill>
            <a:schemeClr val="bg1">
              <a:lumMod val="85000"/>
            </a:schemeClr>
          </a:solidFill>
        </p:spPr>
        <p:txBody>
          <a:bodyPr/>
          <a:lstStyle/>
          <a:p>
            <a:r>
              <a:rPr lang="en-GB" sz="1800" b="0">
                <a:effectLst/>
                <a:latin typeface="+mj-lt"/>
                <a:ea typeface="Calibri" panose="020F0502020204030204" pitchFamily="34" charset="0"/>
                <a:cs typeface="Times New Roman" panose="02020603050405020304" pitchFamily="18" charset="0"/>
              </a:rPr>
              <a:t>The existing referral routes for the CPCS will apply to the new clinical pathway's element, but patients will also be able to self-refer to a pharmacy for the clinical pathways (subject to the patient passing a clinically established gateway point in the relevant clinical pathway). </a:t>
            </a:r>
          </a:p>
          <a:p>
            <a:endParaRPr lang="en-GB"/>
          </a:p>
        </p:txBody>
      </p:sp>
      <p:sp>
        <p:nvSpPr>
          <p:cNvPr id="4" name="Title 3">
            <a:extLst>
              <a:ext uri="{FF2B5EF4-FFF2-40B4-BE49-F238E27FC236}">
                <a16:creationId xmlns:a16="http://schemas.microsoft.com/office/drawing/2014/main" id="{48DA1B90-975C-E341-BD31-6B657858D7F6}"/>
              </a:ext>
            </a:extLst>
          </p:cNvPr>
          <p:cNvSpPr>
            <a:spLocks noGrp="1"/>
          </p:cNvSpPr>
          <p:nvPr>
            <p:ph type="title"/>
          </p:nvPr>
        </p:nvSpPr>
        <p:spPr/>
        <p:txBody>
          <a:bodyPr/>
          <a:lstStyle/>
          <a:p>
            <a:r>
              <a:rPr lang="en-GB"/>
              <a:t>Pharmacy First Service Overview </a:t>
            </a:r>
          </a:p>
        </p:txBody>
      </p:sp>
      <p:pic>
        <p:nvPicPr>
          <p:cNvPr id="11" name="Picture 10" descr="A diagram of a patient consultation&#10;&#10;Description automatically generated">
            <a:extLst>
              <a:ext uri="{FF2B5EF4-FFF2-40B4-BE49-F238E27FC236}">
                <a16:creationId xmlns:a16="http://schemas.microsoft.com/office/drawing/2014/main" id="{4965013E-9CFB-DE24-9117-088B95407F6D}"/>
              </a:ext>
            </a:extLst>
          </p:cNvPr>
          <p:cNvPicPr>
            <a:picLocks noChangeAspect="1"/>
          </p:cNvPicPr>
          <p:nvPr/>
        </p:nvPicPr>
        <p:blipFill>
          <a:blip r:embed="rId2"/>
          <a:stretch>
            <a:fillRect/>
          </a:stretch>
        </p:blipFill>
        <p:spPr>
          <a:xfrm>
            <a:off x="1081413" y="1577312"/>
            <a:ext cx="9935226" cy="3442417"/>
          </a:xfrm>
          <a:prstGeom prst="rect">
            <a:avLst/>
          </a:prstGeom>
        </p:spPr>
      </p:pic>
    </p:spTree>
    <p:extLst>
      <p:ext uri="{BB962C8B-B14F-4D97-AF65-F5344CB8AC3E}">
        <p14:creationId xmlns:p14="http://schemas.microsoft.com/office/powerpoint/2010/main" val="249409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1_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SEL CCG Document" ma:contentTypeID="0x0101009CEB1DA2CC907747900298E7F35D742E0095732207CBCBBE4BA8354F71D2AACC37" ma:contentTypeVersion="3" ma:contentTypeDescription="" ma:contentTypeScope="" ma:versionID="149dd8a7fdade4866866b4a41c6a73be">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c65629fe-fa3b-4d8f-b0ac-4a13011ce303" ContentTypeId="0x0101009CEB1DA2CC907747900298E7F35D742E" PreviousValue="false"/>
</file>

<file path=customXml/itemProps1.xml><?xml version="1.0" encoding="utf-8"?>
<ds:datastoreItem xmlns:ds="http://schemas.openxmlformats.org/officeDocument/2006/customXml" ds:itemID="{A12B3C52-C4E5-4003-8240-632FDE102EAB}">
  <ds:schemaRefs>
    <ds:schemaRef ds:uri="59295973-8faf-4009-89e6-7652a4b6da5e"/>
    <ds:schemaRef ds:uri="cccaf3ac-2de9-44d4-aa31-54302fceb5f7"/>
    <ds:schemaRef ds:uri="f7c64530-6e88-4b10-9ae0-7ab29e8d00b0"/>
    <ds:schemaRef ds:uri="f861f64a-5258-48d7-8593-0b4528808116"/>
    <ds:schemaRef ds:uri="f9de7c8a-a2a3-449e-9f8e-6a291f29ad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D01F83C-6CB0-4279-B0D9-DAE96074A0C3}"/>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4.xml><?xml version="1.0" encoding="utf-8"?>
<ds:datastoreItem xmlns:ds="http://schemas.openxmlformats.org/officeDocument/2006/customXml" ds:itemID="{D3B2371C-C3B3-4D58-A429-A51C96AA67AB}"/>
</file>

<file path=docProps/app.xml><?xml version="1.0" encoding="utf-8"?>
<Properties xmlns="http://schemas.openxmlformats.org/officeDocument/2006/extended-properties" xmlns:vt="http://schemas.openxmlformats.org/officeDocument/2006/docPropsVTypes">
  <Template>NHSD-Refresh-Theme-NOV1120B</Template>
  <TotalTime>0</TotalTime>
  <Application>Microsoft Office PowerPoint</Application>
  <PresentationFormat>Widescreen</PresentationFormat>
  <Slides>23</Slides>
  <Notes>7</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NHSD-Refresh-Theme-NOV1120B</vt:lpstr>
      <vt:lpstr>1_NHSD-Refresh-Theme-NOV1120B</vt:lpstr>
      <vt:lpstr>Primary Care Access Recovery Plan &amp; Pharmacy First</vt:lpstr>
      <vt:lpstr>Agenda</vt:lpstr>
      <vt:lpstr>Delivery Plan for Recovering Access to Primary Care</vt:lpstr>
      <vt:lpstr>Service Launch Dates </vt:lpstr>
      <vt:lpstr>Expansion of Contraception Service</vt:lpstr>
      <vt:lpstr>Relaunch of Blood Pressure Service</vt:lpstr>
      <vt:lpstr>Pharmacy First </vt:lpstr>
      <vt:lpstr>Infections to be managed via Clinical Pathways </vt:lpstr>
      <vt:lpstr>Pharmacy First Service Overview </vt:lpstr>
      <vt:lpstr>Development of Clinical Pathways  </vt:lpstr>
      <vt:lpstr>PowerPoint Presentation</vt:lpstr>
      <vt:lpstr>Summary of digital deliverables</vt:lpstr>
      <vt:lpstr>Digital Overview</vt:lpstr>
      <vt:lpstr>Funding </vt:lpstr>
      <vt:lpstr>Next Steps </vt:lpstr>
      <vt:lpstr>National Communications</vt:lpstr>
      <vt:lpstr>PowerPoint Presentation</vt:lpstr>
      <vt:lpstr>Part of PCARP</vt:lpstr>
      <vt:lpstr>Challenges</vt:lpstr>
      <vt:lpstr>Mitigations – London Community Pharmacies do deliver</vt:lpstr>
      <vt:lpstr>Mitigations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revision>1</cp:revision>
  <dcterms:created xsi:type="dcterms:W3CDTF">2020-11-30T10:49:03Z</dcterms:created>
  <dcterms:modified xsi:type="dcterms:W3CDTF">2023-11-22T15:17:36Z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0x01010040A3968BCD8FAB449A430DA0ECE8D17D</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MSIP_Label_1fdcbfa9-27b9-4d14-a41c-b447791acec2_Removed">
    <vt:lpwstr>False</vt:lpwstr>
  </property>
  <property fmtid="{D5CDD505-2E9C-101B-9397-08002B2CF9AE}" pid="6" name="MSIP_Label_1fdcbfa9-27b9-4d14-a41c-b447791acec2_ActionId">
    <vt:lpwstr>a694c593-a844-4d70-b4d3-e8da62001a29</vt:lpwstr>
  </property>
  <property fmtid="{D5CDD505-2E9C-101B-9397-08002B2CF9AE}" pid="7" name="MSIP_Label_1fdcbfa9-27b9-4d14-a41c-b447791acec2_Name">
    <vt:lpwstr>OFFICIAL-SENSITIVE. COMMERCIAL</vt:lpwstr>
  </property>
  <property fmtid="{D5CDD505-2E9C-101B-9397-08002B2CF9AE}" pid="8" name="MSIP_Label_1fdcbfa9-27b9-4d14-a41c-b447791acec2_SetDate">
    <vt:lpwstr>2023-11-16T15:27:29Z</vt:lpwstr>
  </property>
  <property fmtid="{D5CDD505-2E9C-101B-9397-08002B2CF9AE}" pid="9" name="MSIP_Label_1fdcbfa9-27b9-4d14-a41c-b447791acec2_SiteId">
    <vt:lpwstr>03159e92-72c6-4b23-a64a-af50e790adbf</vt:lpwstr>
  </property>
  <property fmtid="{D5CDD505-2E9C-101B-9397-08002B2CF9AE}" pid="10" name="MSIP_Label_1fdcbfa9-27b9-4d14-a41c-b447791acec2_Extended_MSFT_Method">
    <vt:lpwstr>Standard</vt:lpwstr>
  </property>
  <property fmtid="{D5CDD505-2E9C-101B-9397-08002B2CF9AE}" pid="11" name="Sensitivity">
    <vt:lpwstr>OFFICIAL-SENSITIVE. COMMERCIAL</vt:lpwstr>
  </property>
  <property fmtid="{D5CDD505-2E9C-101B-9397-08002B2CF9AE}" pid="12" name="MSIP_Label_1fdcbfa9-27b9-4d14-a41c-b447791acec2_Enabled">
    <vt:lpwstr>True</vt:lpwstr>
  </property>
</Properties>
</file>