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Karla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Work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4B8399-FE79-4F16-9C07-26DEB757D5DF}">
  <a:tblStyle styleId="{AD4B8399-FE79-4F16-9C07-26DEB757D5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Orton" userId="44d988a9-f1e4-4b42-8a83-8cf873c65fae" providerId="ADAL" clId="{19AFF5E0-AB74-4F15-8A62-4E07FF88B88C}"/>
    <pc:docChg chg="modSld">
      <pc:chgData name="Alex Orton" userId="44d988a9-f1e4-4b42-8a83-8cf873c65fae" providerId="ADAL" clId="{19AFF5E0-AB74-4F15-8A62-4E07FF88B88C}" dt="2024-06-10T09:46:19.915" v="75"/>
      <pc:docMkLst>
        <pc:docMk/>
      </pc:docMkLst>
      <pc:sldChg chg="addSp delSp modSp">
        <pc:chgData name="Alex Orton" userId="44d988a9-f1e4-4b42-8a83-8cf873c65fae" providerId="ADAL" clId="{19AFF5E0-AB74-4F15-8A62-4E07FF88B88C}" dt="2024-06-10T09:46:17.182" v="74"/>
        <pc:sldMkLst>
          <pc:docMk/>
          <pc:sldMk cId="0" sldId="256"/>
        </pc:sldMkLst>
        <pc:spChg chg="mod">
          <ac:chgData name="Alex Orton" userId="44d988a9-f1e4-4b42-8a83-8cf873c65fae" providerId="ADAL" clId="{19AFF5E0-AB74-4F15-8A62-4E07FF88B88C}" dt="2024-06-10T09:45:04.625" v="0" actId="1076"/>
          <ac:spMkLst>
            <pc:docMk/>
            <pc:sldMk cId="0" sldId="256"/>
            <ac:spMk id="97" creationId="{00000000-0000-0000-0000-000000000000}"/>
          </ac:spMkLst>
        </pc:spChg>
        <pc:picChg chg="add mod">
          <ac:chgData name="Alex Orton" userId="44d988a9-f1e4-4b42-8a83-8cf873c65fae" providerId="ADAL" clId="{19AFF5E0-AB74-4F15-8A62-4E07FF88B88C}" dt="2024-06-10T09:45:38.896" v="45" actId="1036"/>
          <ac:picMkLst>
            <pc:docMk/>
            <pc:sldMk cId="0" sldId="256"/>
            <ac:picMk id="3" creationId="{8D0BF59F-944B-4F0E-AF44-495ED197D91A}"/>
          </ac:picMkLst>
        </pc:picChg>
        <pc:picChg chg="add del mod">
          <ac:chgData name="Alex Orton" userId="44d988a9-f1e4-4b42-8a83-8cf873c65fae" providerId="ADAL" clId="{19AFF5E0-AB74-4F15-8A62-4E07FF88B88C}" dt="2024-06-10T09:46:17.182" v="74"/>
          <ac:picMkLst>
            <pc:docMk/>
            <pc:sldMk cId="0" sldId="256"/>
            <ac:picMk id="5" creationId="{BF62E252-A998-4CB4-B5CE-21ECC4EA736E}"/>
          </ac:picMkLst>
        </pc:picChg>
      </pc:sldChg>
      <pc:sldChg chg="addSp">
        <pc:chgData name="Alex Orton" userId="44d988a9-f1e4-4b42-8a83-8cf873c65fae" providerId="ADAL" clId="{19AFF5E0-AB74-4F15-8A62-4E07FF88B88C}" dt="2024-06-10T09:46:19.915" v="75"/>
        <pc:sldMkLst>
          <pc:docMk/>
          <pc:sldMk cId="0" sldId="260"/>
        </pc:sldMkLst>
        <pc:picChg chg="add">
          <ac:chgData name="Alex Orton" userId="44d988a9-f1e4-4b42-8a83-8cf873c65fae" providerId="ADAL" clId="{19AFF5E0-AB74-4F15-8A62-4E07FF88B88C}" dt="2024-06-10T09:46:19.915" v="75"/>
          <ac:picMkLst>
            <pc:docMk/>
            <pc:sldMk cId="0" sldId="260"/>
            <ac:picMk id="4" creationId="{30A925E9-F848-4BAE-9A2E-E5C118A2B9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a87791c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9a87791c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d3b6bb34b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fd3b6bb34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d3b6bb34b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fd3b6bb34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d3b6bb34b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fd3b6bb34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a87791c4f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29a87791c4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dark logo">
  <p:cSld name="Cover slide dark logo">
    <p:bg>
      <p:bgPr>
        <a:solidFill>
          <a:srgbClr val="34374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2750" y="2193925"/>
            <a:ext cx="3746501" cy="24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">
  <p:cSld name="Logos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720000" y="7200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262A"/>
              </a:buClr>
              <a:buSzPts val="3200"/>
              <a:buNone/>
              <a:defRPr sz="3200" b="1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4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0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dark">
  <p:cSld name="Section divider dark">
    <p:bg>
      <p:bgPr>
        <a:solidFill>
          <a:srgbClr val="34374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479359" y="1916522"/>
            <a:ext cx="72333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arla"/>
              <a:buNone/>
              <a:defRPr sz="4800" b="1" i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light">
  <p:cSld name="Section divider light">
    <p:bg>
      <p:bgPr>
        <a:solidFill>
          <a:srgbClr val="F2F2F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479359" y="1916522"/>
            <a:ext cx="72333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  <a:defRPr sz="4800" b="1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header / text slide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720000" y="1484315"/>
            <a:ext cx="105156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262A"/>
              </a:buClr>
              <a:buSzPts val="2400"/>
              <a:buNone/>
              <a:defRPr sz="2400" b="0" i="0">
                <a:solidFill>
                  <a:srgbClr val="1726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200"/>
              <a:buNone/>
              <a:defRPr sz="22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0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720000" y="720000"/>
            <a:ext cx="1051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  <a:defRPr sz="3200" b="1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slide">
  <p:cSld name="Bullets slide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20000" y="720000"/>
            <a:ext cx="904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262A"/>
              </a:buClr>
              <a:buSzPts val="2400"/>
              <a:buChar char="•"/>
              <a:defRPr sz="2400" b="0" i="0">
                <a:solidFill>
                  <a:srgbClr val="1726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000"/>
              <a:buChar char="•"/>
              <a:defRPr sz="20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Char char="•"/>
              <a:defRPr sz="18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600"/>
              <a:buChar char="•"/>
              <a:defRPr sz="16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400"/>
              <a:buChar char="•"/>
              <a:defRPr sz="14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20000" y="7200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262A"/>
              </a:buClr>
              <a:buSzPts val="2400"/>
              <a:buNone/>
              <a:defRPr sz="2400" b="0" i="0">
                <a:solidFill>
                  <a:srgbClr val="1726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200"/>
              <a:buNone/>
              <a:defRPr sz="22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0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light - Name">
  <p:cSld name="Quote slide light - Name">
    <p:bg>
      <p:bgPr>
        <a:solidFill>
          <a:srgbClr val="F2F2F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ctrTitle"/>
          </p:nvPr>
        </p:nvSpPr>
        <p:spPr>
          <a:xfrm>
            <a:off x="1684421" y="882316"/>
            <a:ext cx="8823300" cy="3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rla"/>
              <a:buNone/>
              <a:defRPr sz="3600" b="1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2181952" y="4490369"/>
            <a:ext cx="78282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dark - Name and job title">
  <p:cSld name="Quote slide dark - Name and job title">
    <p:bg>
      <p:bgPr>
        <a:solidFill>
          <a:srgbClr val="34374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ctrTitle"/>
          </p:nvPr>
        </p:nvSpPr>
        <p:spPr>
          <a:xfrm>
            <a:off x="1684421" y="882316"/>
            <a:ext cx="8823300" cy="3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Karla"/>
              <a:buNone/>
              <a:defRPr sz="3600" b="1" i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2181952" y="4490369"/>
            <a:ext cx="78282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details">
  <p:cSld name="Contact detail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720000" y="3413021"/>
            <a:ext cx="7287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1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719999" y="4061581"/>
            <a:ext cx="5786400" cy="1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9" y="720001"/>
            <a:ext cx="2646701" cy="174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dark with heading">
  <p:cSld name="Cover slide dark with heading">
    <p:bg>
      <p:bgPr>
        <a:solidFill>
          <a:srgbClr val="34374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9" y="720001"/>
            <a:ext cx="2646701" cy="174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20000" y="3413021"/>
            <a:ext cx="7287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arla"/>
              <a:buNone/>
              <a:defRPr sz="4800" b="1" i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9999" y="5028966"/>
            <a:ext cx="5786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ight logo">
  <p:cSld name="Cover slide light logo"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2750" y="2193925"/>
            <a:ext cx="3746501" cy="24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ight with heading">
  <p:cSld name="Cover slide light with heading">
    <p:bg>
      <p:bgPr>
        <a:solidFill>
          <a:srgbClr val="F2F2F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9" y="720001"/>
            <a:ext cx="2646701" cy="174502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720000" y="3413021"/>
            <a:ext cx="7287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  <a:defRPr sz="4800" b="1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719999" y="5028966"/>
            <a:ext cx="5786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719998" y="488208"/>
            <a:ext cx="10131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  <a:defRPr sz="4800" b="1" i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719999" y="1343128"/>
            <a:ext cx="101310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  <a:defRPr sz="2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dark">
  <p:cSld name="1_Title slide dark">
    <p:bg>
      <p:bgPr>
        <a:solidFill>
          <a:srgbClr val="34374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0000" y="720001"/>
            <a:ext cx="7287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arla"/>
              <a:buNone/>
              <a:defRPr sz="4800" b="1" i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19999" y="2335946"/>
            <a:ext cx="5786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light">
  <p:cSld name="Title slide light">
    <p:bg>
      <p:bgPr>
        <a:solidFill>
          <a:srgbClr val="F2F2F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720000" y="720001"/>
            <a:ext cx="72870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62A"/>
              </a:buClr>
              <a:buSzPts val="4800"/>
              <a:buFont typeface="Karla"/>
              <a:buNone/>
              <a:defRPr sz="4800" b="1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719999" y="2335946"/>
            <a:ext cx="5786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62A"/>
              </a:buClr>
              <a:buSzPts val="2400"/>
              <a:buNone/>
              <a:defRPr sz="2400" b="0" i="0">
                <a:solidFill>
                  <a:srgbClr val="17262A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 slide">
  <p:cSld name="Text and image slid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20000" y="720000"/>
            <a:ext cx="47202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262A"/>
              </a:buClr>
              <a:buSzPts val="2400"/>
              <a:buNone/>
              <a:defRPr sz="2400" b="0" i="0">
                <a:solidFill>
                  <a:srgbClr val="17262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400"/>
              <a:buNone/>
              <a:defRPr b="0" i="0">
                <a:solidFill>
                  <a:srgbClr val="17262A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2000"/>
              <a:buNone/>
              <a:defRPr b="0" i="0">
                <a:solidFill>
                  <a:srgbClr val="17262A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262A"/>
              </a:buClr>
              <a:buSzPts val="1800"/>
              <a:buNone/>
              <a:defRPr b="0" i="0">
                <a:solidFill>
                  <a:srgbClr val="17262A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5467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9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0" cy="5467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0"/>
          <p:cNvSpPr/>
          <p:nvPr/>
        </p:nvSpPr>
        <p:spPr>
          <a:xfrm>
            <a:off x="0" y="5467844"/>
            <a:ext cx="12192000" cy="13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98" y="5693372"/>
            <a:ext cx="1348740" cy="88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arla"/>
              <a:buNone/>
              <a:defRPr sz="44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earecocreat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hyperlink" Target="http://www.wearecocreat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ctrTitle"/>
          </p:nvPr>
        </p:nvSpPr>
        <p:spPr>
          <a:xfrm>
            <a:off x="720000" y="4797950"/>
            <a:ext cx="92235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arla"/>
              <a:buNone/>
            </a:pPr>
            <a:r>
              <a:rPr lang="en-US" dirty="0"/>
              <a:t>Keeping people in the loop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BF59F-944B-4F0E-AF44-495ED197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26" y="2656311"/>
            <a:ext cx="5419675" cy="13549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ctrTitle"/>
          </p:nvPr>
        </p:nvSpPr>
        <p:spPr>
          <a:xfrm>
            <a:off x="719998" y="488208"/>
            <a:ext cx="10131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</a:pPr>
            <a:r>
              <a:rPr lang="en-US"/>
              <a:t>Prepare to keep people informed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</a:pP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ubTitle" idx="1"/>
          </p:nvPr>
        </p:nvSpPr>
        <p:spPr>
          <a:xfrm>
            <a:off x="720002" y="1496475"/>
            <a:ext cx="101310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Keeping people informed of what happens after engagement helps to develop trust, and frames the engagement you have carried out as part of a conversational, collaborative way of working with communities. </a:t>
            </a:r>
            <a:endParaRPr sz="20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It may be that you do not have a full set of outcomes and solutions, but you may have heard from people, and have some thoughts about how you would like to progress. </a:t>
            </a:r>
            <a:endParaRPr sz="20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Have a discussion around the following questions: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262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7262A"/>
                </a:solidFill>
              </a:rPr>
              <a:t>Who should the practice inform of the outputs?</a:t>
            </a:r>
            <a:endParaRPr sz="1800">
              <a:solidFill>
                <a:srgbClr val="17262A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262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7262A"/>
                </a:solidFill>
              </a:rPr>
              <a:t>When should we share outputs?</a:t>
            </a:r>
            <a:endParaRPr sz="1800">
              <a:solidFill>
                <a:srgbClr val="17262A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262A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17262A"/>
                </a:solidFill>
              </a:rPr>
              <a:t>How should we share them? </a:t>
            </a:r>
            <a:endParaRPr sz="20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The following slides provide a template for planning how you will keep people informed. </a:t>
            </a:r>
            <a:br>
              <a:rPr lang="en-US" sz="2000" i="1">
                <a:latin typeface="Karla"/>
                <a:ea typeface="Karla"/>
                <a:cs typeface="Karla"/>
                <a:sym typeface="Karla"/>
              </a:rPr>
            </a:br>
            <a:r>
              <a:rPr lang="en-US" sz="2000" i="1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000">
                <a:latin typeface="Karla"/>
                <a:ea typeface="Karla"/>
                <a:cs typeface="Karla"/>
                <a:sym typeface="Karla"/>
              </a:rPr>
              <a:t>	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					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 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ctrTitle"/>
          </p:nvPr>
        </p:nvSpPr>
        <p:spPr>
          <a:xfrm>
            <a:off x="719998" y="488208"/>
            <a:ext cx="10131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</a:pPr>
            <a:r>
              <a:rPr lang="en-US"/>
              <a:t>Planning what you will share</a:t>
            </a:r>
            <a:endParaRPr/>
          </a:p>
        </p:txBody>
      </p:sp>
      <p:graphicFrame>
        <p:nvGraphicFramePr>
          <p:cNvPr id="109" name="Google Shape;109;p23"/>
          <p:cNvGraphicFramePr/>
          <p:nvPr/>
        </p:nvGraphicFramePr>
        <p:xfrm>
          <a:off x="720000" y="1436400"/>
          <a:ext cx="10736775" cy="3785550"/>
        </p:xfrm>
        <a:graphic>
          <a:graphicData uri="http://schemas.openxmlformats.org/drawingml/2006/table">
            <a:tbl>
              <a:tblPr>
                <a:noFill/>
                <a:tableStyleId>{AD4B8399-FE79-4F16-9C07-26DEB757D5DF}</a:tableStyleId>
              </a:tblPr>
              <a:tblGrid>
                <a:gridCol w="357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What we did</a:t>
                      </a:r>
                      <a:endParaRPr sz="16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What we heard</a:t>
                      </a:r>
                      <a:endParaRPr sz="16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What we will do next</a:t>
                      </a:r>
                      <a:endParaRPr sz="16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e.g. We texted 200 and people and asked them to complete a survey about what helps them to stay well and what makes it harder. We received 20 responses. </a:t>
                      </a:r>
                      <a:endParaRPr sz="1600" i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e.g. Language barriers make it difficult for some people to access their GP practices, and some people find waiting rooms to be difficult places.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</a:t>
                      </a:r>
                      <a:endParaRPr sz="1600" b="1" i="1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e.g. we are going to look into ways to involve [the group we’re working with] in coming up with some solutions to what we’ve heard.  </a:t>
                      </a:r>
                      <a:endParaRPr sz="1600" b="1" i="1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ctrTitle"/>
          </p:nvPr>
        </p:nvSpPr>
        <p:spPr>
          <a:xfrm>
            <a:off x="719998" y="488208"/>
            <a:ext cx="10131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arla"/>
              <a:buNone/>
            </a:pPr>
            <a:r>
              <a:rPr lang="en-US"/>
              <a:t>Planning how you will share</a:t>
            </a:r>
            <a:endParaRPr/>
          </a:p>
        </p:txBody>
      </p:sp>
      <p:graphicFrame>
        <p:nvGraphicFramePr>
          <p:cNvPr id="115" name="Google Shape;115;p24"/>
          <p:cNvGraphicFramePr/>
          <p:nvPr/>
        </p:nvGraphicFramePr>
        <p:xfrm>
          <a:off x="720000" y="141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{AD4B8399-FE79-4F16-9C07-26DEB757D5DF}</a:tableStyleId>
              </a:tblPr>
              <a:tblGrid>
                <a:gridCol w="353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How people who responded heard about our work</a:t>
                      </a:r>
                      <a:endParaRPr sz="16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Who we want to reach</a:t>
                      </a:r>
                      <a:endParaRPr sz="16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How and when we will continue to share information</a:t>
                      </a:r>
                      <a:endParaRPr sz="16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e.g. texts from GP practices, word-of mouth through VCSE partners etc.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 </a:t>
                      </a:r>
                      <a:endParaRPr sz="1600" b="1" i="1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e.g. only those who responded, or everyone in the group of people we wanted to engage.</a:t>
                      </a:r>
                      <a:endParaRPr sz="1600" b="1" i="1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e.g. we will put a page on our website, and we will text people who were invited to take part.</a:t>
                      </a:r>
                      <a:endParaRPr sz="1600" i="1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960000" y="4550695"/>
            <a:ext cx="9716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</a:pPr>
            <a:r>
              <a:rPr lang="en-US"/>
              <a:t>Contact</a:t>
            </a:r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1"/>
          </p:nvPr>
        </p:nvSpPr>
        <p:spPr>
          <a:xfrm>
            <a:off x="959999" y="5415441"/>
            <a:ext cx="7715100" cy="2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b="1"/>
              <a:t>Email: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info@wearecocreate.com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b="1"/>
              <a:t>Website: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www.wearecocreate.com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925E9-F848-4BAE-9A2E-E5C118A2B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30" y="2655647"/>
            <a:ext cx="5423349" cy="1355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232B1A"/>
      </a:dk2>
      <a:lt2>
        <a:srgbClr val="FEFFFF"/>
      </a:lt2>
      <a:accent1>
        <a:srgbClr val="27342A"/>
      </a:accent1>
      <a:accent2>
        <a:srgbClr val="343741"/>
      </a:accent2>
      <a:accent3>
        <a:srgbClr val="5F6369"/>
      </a:accent3>
      <a:accent4>
        <a:srgbClr val="C7C9C8"/>
      </a:accent4>
      <a:accent5>
        <a:srgbClr val="7B6154"/>
      </a:accent5>
      <a:accent6>
        <a:srgbClr val="BBA97C"/>
      </a:accent6>
      <a:hlink>
        <a:srgbClr val="09865E"/>
      </a:hlink>
      <a:folHlink>
        <a:srgbClr val="0C58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Karla</vt:lpstr>
      <vt:lpstr>Work Sans</vt:lpstr>
      <vt:lpstr>Arial</vt:lpstr>
      <vt:lpstr>Calibri</vt:lpstr>
      <vt:lpstr>Roboto</vt:lpstr>
      <vt:lpstr>Office Theme</vt:lpstr>
      <vt:lpstr>Keeping people in the loop</vt:lpstr>
      <vt:lpstr>Prepare to keep people informed  </vt:lpstr>
      <vt:lpstr>Planning what you will share</vt:lpstr>
      <vt:lpstr>Planning how you will share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people in the loop</dc:title>
  <cp:lastModifiedBy>Alex Orton</cp:lastModifiedBy>
  <cp:revision>1</cp:revision>
  <dcterms:modified xsi:type="dcterms:W3CDTF">2024-06-10T09:46:26Z</dcterms:modified>
</cp:coreProperties>
</file>